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Poppins" panose="00000500000000000000" pitchFamily="2" charset="0"/>
      <p:regular r:id="rId14"/>
    </p:embeddedFont>
    <p:embeddedFont>
      <p:font typeface="Poppins Bold"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3" Type="http://schemas.openxmlformats.org/officeDocument/2006/relationships/image" Target="../media/image2.sv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svg"/><Relationship Id="rId2" Type="http://schemas.openxmlformats.org/officeDocument/2006/relationships/image" Target="../media/image1.png"/><Relationship Id="rId16"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6.svg"/><Relationship Id="rId15" Type="http://schemas.openxmlformats.org/officeDocument/2006/relationships/image" Target="../media/image31.png"/><Relationship Id="rId10" Type="http://schemas.openxmlformats.org/officeDocument/2006/relationships/image" Target="../media/image26.svg"/><Relationship Id="rId4" Type="http://schemas.openxmlformats.org/officeDocument/2006/relationships/image" Target="../media/image5.png"/><Relationship Id="rId9" Type="http://schemas.openxmlformats.org/officeDocument/2006/relationships/image" Target="../media/image25.png"/><Relationship Id="rId14" Type="http://schemas.openxmlformats.org/officeDocument/2006/relationships/image" Target="../media/image30.svg"/></Relationships>
</file>

<file path=ppt/slides/_rels/slide1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png"/><Relationship Id="rId9"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4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6.sv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2.svg"/><Relationship Id="rId7"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6.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svg"/><Relationship Id="rId7"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1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6.sv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6.sv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48462" y="4475980"/>
            <a:ext cx="13850300" cy="6249948"/>
          </a:xfrm>
          <a:custGeom>
            <a:avLst/>
            <a:gdLst/>
            <a:ahLst/>
            <a:cxnLst/>
            <a:rect l="l" t="t" r="r" b="b"/>
            <a:pathLst>
              <a:path w="13850300" h="6249948">
                <a:moveTo>
                  <a:pt x="0" y="0"/>
                </a:moveTo>
                <a:lnTo>
                  <a:pt x="13850300" y="0"/>
                </a:lnTo>
                <a:lnTo>
                  <a:pt x="13850300" y="6249948"/>
                </a:lnTo>
                <a:lnTo>
                  <a:pt x="0" y="6249948"/>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1001838" y="6152678"/>
            <a:ext cx="10134625" cy="4573249"/>
          </a:xfrm>
          <a:custGeom>
            <a:avLst/>
            <a:gdLst/>
            <a:ahLst/>
            <a:cxnLst/>
            <a:rect l="l" t="t" r="r" b="b"/>
            <a:pathLst>
              <a:path w="10134625" h="4573249">
                <a:moveTo>
                  <a:pt x="0" y="0"/>
                </a:moveTo>
                <a:lnTo>
                  <a:pt x="10134624" y="0"/>
                </a:lnTo>
                <a:lnTo>
                  <a:pt x="10134624" y="4573250"/>
                </a:lnTo>
                <a:lnTo>
                  <a:pt x="0" y="4573250"/>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4" name="Freeform 4"/>
          <p:cNvSpPr/>
          <p:nvPr/>
        </p:nvSpPr>
        <p:spPr>
          <a:xfrm>
            <a:off x="684184" y="2226520"/>
            <a:ext cx="5131293" cy="8259626"/>
          </a:xfrm>
          <a:custGeom>
            <a:avLst/>
            <a:gdLst/>
            <a:ahLst/>
            <a:cxnLst/>
            <a:rect l="l" t="t" r="r" b="b"/>
            <a:pathLst>
              <a:path w="5131293" h="8259626">
                <a:moveTo>
                  <a:pt x="0" y="0"/>
                </a:moveTo>
                <a:lnTo>
                  <a:pt x="5131293" y="0"/>
                </a:lnTo>
                <a:lnTo>
                  <a:pt x="5131293" y="8259625"/>
                </a:lnTo>
                <a:lnTo>
                  <a:pt x="0" y="82596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3495341" y="-496152"/>
            <a:ext cx="5147619" cy="4972132"/>
          </a:xfrm>
          <a:custGeom>
            <a:avLst/>
            <a:gdLst/>
            <a:ahLst/>
            <a:cxnLst/>
            <a:rect l="l" t="t" r="r" b="b"/>
            <a:pathLst>
              <a:path w="5147619" h="4972132">
                <a:moveTo>
                  <a:pt x="0" y="0"/>
                </a:moveTo>
                <a:lnTo>
                  <a:pt x="5147618" y="0"/>
                </a:lnTo>
                <a:lnTo>
                  <a:pt x="5147618" y="4972132"/>
                </a:lnTo>
                <a:lnTo>
                  <a:pt x="0" y="4972132"/>
                </a:lnTo>
                <a:lnTo>
                  <a:pt x="0" y="0"/>
                </a:lnTo>
                <a:close/>
              </a:path>
            </a:pathLst>
          </a:custGeom>
          <a:blipFill>
            <a:blip r:embed="rId6">
              <a:alphaModFix amt="15000"/>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5575238" y="2595963"/>
            <a:ext cx="12712762" cy="3094610"/>
          </a:xfrm>
          <a:prstGeom prst="rect">
            <a:avLst/>
          </a:prstGeom>
        </p:spPr>
        <p:txBody>
          <a:bodyPr lIns="0" tIns="0" rIns="0" bIns="0" rtlCol="0" anchor="t">
            <a:spAutoFit/>
          </a:bodyPr>
          <a:lstStyle/>
          <a:p>
            <a:pPr algn="ctr">
              <a:lnSpc>
                <a:spcPts val="7973"/>
              </a:lnSpc>
            </a:pPr>
            <a:r>
              <a:rPr lang="en-US" sz="6700" b="1" spc="268">
                <a:solidFill>
                  <a:srgbClr val="0B5276"/>
                </a:solidFill>
                <a:latin typeface="Poppins Bold"/>
                <a:ea typeface="Poppins Bold"/>
                <a:cs typeface="Poppins Bold"/>
                <a:sym typeface="Poppins Bold"/>
              </a:rPr>
              <a:t> DASAR SISTEM KOMPUTER</a:t>
            </a:r>
          </a:p>
          <a:p>
            <a:pPr algn="ctr">
              <a:lnSpc>
                <a:spcPts val="7973"/>
              </a:lnSpc>
            </a:pPr>
            <a:r>
              <a:rPr lang="en-US" sz="6700" b="1" spc="268">
                <a:solidFill>
                  <a:srgbClr val="0B5276"/>
                </a:solidFill>
                <a:latin typeface="Poppins Bold"/>
                <a:ea typeface="Poppins Bold"/>
                <a:cs typeface="Poppins Bold"/>
                <a:sym typeface="Poppins Bold"/>
              </a:rPr>
              <a:t>MENAMPILKAN MENU PEMINJAMAN BUKU</a:t>
            </a:r>
          </a:p>
        </p:txBody>
      </p:sp>
      <p:sp>
        <p:nvSpPr>
          <p:cNvPr id="7" name="TextBox 7"/>
          <p:cNvSpPr txBox="1"/>
          <p:nvPr/>
        </p:nvSpPr>
        <p:spPr>
          <a:xfrm>
            <a:off x="7593669" y="6251557"/>
            <a:ext cx="1629976" cy="1927861"/>
          </a:xfrm>
          <a:prstGeom prst="rect">
            <a:avLst/>
          </a:prstGeom>
        </p:spPr>
        <p:txBody>
          <a:bodyPr lIns="0" tIns="0" rIns="0" bIns="0" rtlCol="0" anchor="t">
            <a:spAutoFit/>
          </a:bodyPr>
          <a:lstStyle/>
          <a:p>
            <a:pPr algn="just">
              <a:lnSpc>
                <a:spcPts val="5039"/>
              </a:lnSpc>
            </a:pPr>
            <a:r>
              <a:rPr lang="en-US" sz="3599">
                <a:solidFill>
                  <a:srgbClr val="0B5276"/>
                </a:solidFill>
                <a:latin typeface="Poppins"/>
                <a:ea typeface="Poppins"/>
                <a:cs typeface="Poppins"/>
                <a:sym typeface="Poppins"/>
              </a:rPr>
              <a:t>Nama </a:t>
            </a:r>
          </a:p>
          <a:p>
            <a:pPr algn="just">
              <a:lnSpc>
                <a:spcPts val="5039"/>
              </a:lnSpc>
            </a:pPr>
            <a:r>
              <a:rPr lang="en-US" sz="3599">
                <a:solidFill>
                  <a:srgbClr val="0B5276"/>
                </a:solidFill>
                <a:latin typeface="Poppins"/>
                <a:ea typeface="Poppins"/>
                <a:cs typeface="Poppins"/>
                <a:sym typeface="Poppins"/>
              </a:rPr>
              <a:t>Nim     </a:t>
            </a:r>
          </a:p>
          <a:p>
            <a:pPr algn="just">
              <a:lnSpc>
                <a:spcPts val="5039"/>
              </a:lnSpc>
            </a:pPr>
            <a:r>
              <a:rPr lang="en-US" sz="3599">
                <a:solidFill>
                  <a:srgbClr val="0B5276"/>
                </a:solidFill>
                <a:latin typeface="Poppins"/>
                <a:ea typeface="Poppins"/>
                <a:cs typeface="Poppins"/>
                <a:sym typeface="Poppins"/>
              </a:rPr>
              <a:t>Kelas </a:t>
            </a:r>
          </a:p>
        </p:txBody>
      </p:sp>
      <p:sp>
        <p:nvSpPr>
          <p:cNvPr id="8" name="TextBox 8"/>
          <p:cNvSpPr txBox="1"/>
          <p:nvPr/>
        </p:nvSpPr>
        <p:spPr>
          <a:xfrm>
            <a:off x="9480839" y="6251557"/>
            <a:ext cx="159626" cy="1927861"/>
          </a:xfrm>
          <a:prstGeom prst="rect">
            <a:avLst/>
          </a:prstGeom>
        </p:spPr>
        <p:txBody>
          <a:bodyPr lIns="0" tIns="0" rIns="0" bIns="0" rtlCol="0" anchor="t">
            <a:spAutoFit/>
          </a:bodyPr>
          <a:lstStyle/>
          <a:p>
            <a:pPr algn="just">
              <a:lnSpc>
                <a:spcPts val="5039"/>
              </a:lnSpc>
            </a:pPr>
            <a:r>
              <a:rPr lang="en-US" sz="3599">
                <a:solidFill>
                  <a:srgbClr val="0B5276"/>
                </a:solidFill>
                <a:latin typeface="Poppins"/>
                <a:ea typeface="Poppins"/>
                <a:cs typeface="Poppins"/>
                <a:sym typeface="Poppins"/>
              </a:rPr>
              <a:t>:</a:t>
            </a:r>
          </a:p>
          <a:p>
            <a:pPr algn="just">
              <a:lnSpc>
                <a:spcPts val="5039"/>
              </a:lnSpc>
            </a:pPr>
            <a:r>
              <a:rPr lang="en-US" sz="3599">
                <a:solidFill>
                  <a:srgbClr val="0B5276"/>
                </a:solidFill>
                <a:latin typeface="Poppins"/>
                <a:ea typeface="Poppins"/>
                <a:cs typeface="Poppins"/>
                <a:sym typeface="Poppins"/>
              </a:rPr>
              <a:t>:</a:t>
            </a:r>
          </a:p>
          <a:p>
            <a:pPr algn="just">
              <a:lnSpc>
                <a:spcPts val="5039"/>
              </a:lnSpc>
            </a:pPr>
            <a:r>
              <a:rPr lang="en-US" sz="3599">
                <a:solidFill>
                  <a:srgbClr val="0B5276"/>
                </a:solidFill>
                <a:latin typeface="Poppins"/>
                <a:ea typeface="Poppins"/>
                <a:cs typeface="Poppins"/>
                <a:sym typeface="Poppins"/>
              </a:rPr>
              <a:t>:</a:t>
            </a:r>
          </a:p>
        </p:txBody>
      </p:sp>
      <p:sp>
        <p:nvSpPr>
          <p:cNvPr id="9" name="TextBox 9"/>
          <p:cNvSpPr txBox="1"/>
          <p:nvPr/>
        </p:nvSpPr>
        <p:spPr>
          <a:xfrm>
            <a:off x="10392641" y="6251557"/>
            <a:ext cx="7084776" cy="1927861"/>
          </a:xfrm>
          <a:prstGeom prst="rect">
            <a:avLst/>
          </a:prstGeom>
        </p:spPr>
        <p:txBody>
          <a:bodyPr lIns="0" tIns="0" rIns="0" bIns="0" rtlCol="0" anchor="t">
            <a:spAutoFit/>
          </a:bodyPr>
          <a:lstStyle/>
          <a:p>
            <a:pPr algn="just">
              <a:lnSpc>
                <a:spcPts val="5039"/>
              </a:lnSpc>
            </a:pPr>
            <a:r>
              <a:rPr lang="en-US" sz="3599">
                <a:solidFill>
                  <a:srgbClr val="0B5276"/>
                </a:solidFill>
                <a:latin typeface="Poppins"/>
                <a:ea typeface="Poppins"/>
                <a:cs typeface="Poppins"/>
                <a:sym typeface="Poppins"/>
              </a:rPr>
              <a:t>Bima Ghiramustika Putra</a:t>
            </a:r>
          </a:p>
          <a:p>
            <a:pPr algn="just">
              <a:lnSpc>
                <a:spcPts val="5039"/>
              </a:lnSpc>
            </a:pPr>
            <a:r>
              <a:rPr lang="en-US" sz="3599">
                <a:solidFill>
                  <a:srgbClr val="0B5276"/>
                </a:solidFill>
                <a:latin typeface="Poppins"/>
                <a:ea typeface="Poppins"/>
                <a:cs typeface="Poppins"/>
                <a:sym typeface="Poppins"/>
              </a:rPr>
              <a:t>2400018112</a:t>
            </a:r>
          </a:p>
          <a:p>
            <a:pPr algn="just">
              <a:lnSpc>
                <a:spcPts val="5039"/>
              </a:lnSpc>
            </a:pPr>
            <a:r>
              <a:rPr lang="en-US" sz="3599">
                <a:solidFill>
                  <a:srgbClr val="0B5276"/>
                </a:solidFill>
                <a:latin typeface="Poppins"/>
                <a:ea typeface="Poppins"/>
                <a:cs typeface="Poppins"/>
                <a:sym typeface="Poppins"/>
              </a:rPr>
              <a:t>C</a:t>
            </a:r>
          </a:p>
        </p:txBody>
      </p:sp>
      <p:sp>
        <p:nvSpPr>
          <p:cNvPr id="10" name="TextBox 10"/>
          <p:cNvSpPr txBox="1"/>
          <p:nvPr/>
        </p:nvSpPr>
        <p:spPr>
          <a:xfrm>
            <a:off x="7280265" y="754162"/>
            <a:ext cx="7094525" cy="940686"/>
          </a:xfrm>
          <a:prstGeom prst="rect">
            <a:avLst/>
          </a:prstGeom>
        </p:spPr>
        <p:txBody>
          <a:bodyPr lIns="0" tIns="0" rIns="0" bIns="0" rtlCol="0" anchor="t">
            <a:spAutoFit/>
          </a:bodyPr>
          <a:lstStyle/>
          <a:p>
            <a:pPr algn="ctr">
              <a:lnSpc>
                <a:spcPts val="6429"/>
              </a:lnSpc>
            </a:pPr>
            <a:r>
              <a:rPr lang="en-US" sz="7144" b="1" spc="285">
                <a:solidFill>
                  <a:srgbClr val="0B5276"/>
                </a:solidFill>
                <a:latin typeface="Poppins Bold"/>
                <a:ea typeface="Poppins Bold"/>
                <a:cs typeface="Poppins Bold"/>
                <a:sym typeface="Poppins Bold"/>
              </a:rPr>
              <a:t>TUGAS AKHIR</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48462" y="4958055"/>
            <a:ext cx="13850300" cy="6249948"/>
          </a:xfrm>
          <a:custGeom>
            <a:avLst/>
            <a:gdLst/>
            <a:ahLst/>
            <a:cxnLst/>
            <a:rect l="l" t="t" r="r" b="b"/>
            <a:pathLst>
              <a:path w="13850300" h="6249948">
                <a:moveTo>
                  <a:pt x="0" y="0"/>
                </a:moveTo>
                <a:lnTo>
                  <a:pt x="13850300" y="0"/>
                </a:lnTo>
                <a:lnTo>
                  <a:pt x="13850300" y="6249948"/>
                </a:lnTo>
                <a:lnTo>
                  <a:pt x="0" y="6249948"/>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4008691" y="-1216213"/>
            <a:ext cx="5147619" cy="4972132"/>
          </a:xfrm>
          <a:custGeom>
            <a:avLst/>
            <a:gdLst/>
            <a:ahLst/>
            <a:cxnLst/>
            <a:rect l="l" t="t" r="r" b="b"/>
            <a:pathLst>
              <a:path w="5147619" h="4972132">
                <a:moveTo>
                  <a:pt x="0" y="0"/>
                </a:moveTo>
                <a:lnTo>
                  <a:pt x="5147619" y="0"/>
                </a:lnTo>
                <a:lnTo>
                  <a:pt x="5147619" y="4972132"/>
                </a:lnTo>
                <a:lnTo>
                  <a:pt x="0" y="4972132"/>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
        <p:nvSpPr>
          <p:cNvPr id="4" name="Freeform 4"/>
          <p:cNvSpPr/>
          <p:nvPr/>
        </p:nvSpPr>
        <p:spPr>
          <a:xfrm>
            <a:off x="848217" y="1609375"/>
            <a:ext cx="7090579" cy="3724494"/>
          </a:xfrm>
          <a:custGeom>
            <a:avLst/>
            <a:gdLst/>
            <a:ahLst/>
            <a:cxnLst/>
            <a:rect l="l" t="t" r="r" b="b"/>
            <a:pathLst>
              <a:path w="7090579" h="3724494">
                <a:moveTo>
                  <a:pt x="0" y="0"/>
                </a:moveTo>
                <a:lnTo>
                  <a:pt x="7090579" y="0"/>
                </a:lnTo>
                <a:lnTo>
                  <a:pt x="7090579" y="3724494"/>
                </a:lnTo>
                <a:lnTo>
                  <a:pt x="0" y="3724494"/>
                </a:lnTo>
                <a:lnTo>
                  <a:pt x="0" y="0"/>
                </a:lnTo>
                <a:close/>
              </a:path>
            </a:pathLst>
          </a:custGeom>
          <a:blipFill>
            <a:blip r:embed="rId6"/>
            <a:stretch>
              <a:fillRect/>
            </a:stretch>
          </a:blipFill>
        </p:spPr>
      </p:sp>
      <p:sp>
        <p:nvSpPr>
          <p:cNvPr id="5" name="Freeform 5"/>
          <p:cNvSpPr/>
          <p:nvPr/>
        </p:nvSpPr>
        <p:spPr>
          <a:xfrm>
            <a:off x="348512" y="1634858"/>
            <a:ext cx="315227" cy="462718"/>
          </a:xfrm>
          <a:custGeom>
            <a:avLst/>
            <a:gdLst/>
            <a:ahLst/>
            <a:cxnLst/>
            <a:rect l="l" t="t" r="r" b="b"/>
            <a:pathLst>
              <a:path w="315227" h="462718">
                <a:moveTo>
                  <a:pt x="0" y="0"/>
                </a:moveTo>
                <a:lnTo>
                  <a:pt x="315227" y="0"/>
                </a:lnTo>
                <a:lnTo>
                  <a:pt x="315227" y="462718"/>
                </a:lnTo>
                <a:lnTo>
                  <a:pt x="0" y="4627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9533653" y="1634858"/>
            <a:ext cx="422714" cy="534236"/>
          </a:xfrm>
          <a:custGeom>
            <a:avLst/>
            <a:gdLst/>
            <a:ahLst/>
            <a:cxnLst/>
            <a:rect l="l" t="t" r="r" b="b"/>
            <a:pathLst>
              <a:path w="422714" h="534236">
                <a:moveTo>
                  <a:pt x="0" y="0"/>
                </a:moveTo>
                <a:lnTo>
                  <a:pt x="422714" y="0"/>
                </a:lnTo>
                <a:lnTo>
                  <a:pt x="422714" y="534236"/>
                </a:lnTo>
                <a:lnTo>
                  <a:pt x="0" y="53423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0384341" y="1609375"/>
            <a:ext cx="6874959" cy="3654225"/>
          </a:xfrm>
          <a:custGeom>
            <a:avLst/>
            <a:gdLst/>
            <a:ahLst/>
            <a:cxnLst/>
            <a:rect l="l" t="t" r="r" b="b"/>
            <a:pathLst>
              <a:path w="6874959" h="3654225">
                <a:moveTo>
                  <a:pt x="0" y="0"/>
                </a:moveTo>
                <a:lnTo>
                  <a:pt x="6874959" y="0"/>
                </a:lnTo>
                <a:lnTo>
                  <a:pt x="6874959" y="3654225"/>
                </a:lnTo>
                <a:lnTo>
                  <a:pt x="0" y="3654225"/>
                </a:lnTo>
                <a:lnTo>
                  <a:pt x="0" y="0"/>
                </a:lnTo>
                <a:close/>
              </a:path>
            </a:pathLst>
          </a:custGeom>
          <a:blipFill>
            <a:blip r:embed="rId11"/>
            <a:stretch>
              <a:fillRect/>
            </a:stretch>
          </a:blipFill>
        </p:spPr>
      </p:sp>
      <p:sp>
        <p:nvSpPr>
          <p:cNvPr id="8" name="Freeform 8"/>
          <p:cNvSpPr/>
          <p:nvPr/>
        </p:nvSpPr>
        <p:spPr>
          <a:xfrm>
            <a:off x="848217" y="6259144"/>
            <a:ext cx="7059724" cy="3647770"/>
          </a:xfrm>
          <a:custGeom>
            <a:avLst/>
            <a:gdLst/>
            <a:ahLst/>
            <a:cxnLst/>
            <a:rect l="l" t="t" r="r" b="b"/>
            <a:pathLst>
              <a:path w="7059724" h="3647770">
                <a:moveTo>
                  <a:pt x="0" y="0"/>
                </a:moveTo>
                <a:lnTo>
                  <a:pt x="7059724" y="0"/>
                </a:lnTo>
                <a:lnTo>
                  <a:pt x="7059724" y="3647770"/>
                </a:lnTo>
                <a:lnTo>
                  <a:pt x="0" y="3647770"/>
                </a:lnTo>
                <a:lnTo>
                  <a:pt x="0" y="0"/>
                </a:lnTo>
                <a:close/>
              </a:path>
            </a:pathLst>
          </a:custGeom>
          <a:blipFill>
            <a:blip r:embed="rId12"/>
            <a:stretch>
              <a:fillRect/>
            </a:stretch>
          </a:blipFill>
        </p:spPr>
      </p:sp>
      <p:sp>
        <p:nvSpPr>
          <p:cNvPr id="9" name="Freeform 9"/>
          <p:cNvSpPr/>
          <p:nvPr/>
        </p:nvSpPr>
        <p:spPr>
          <a:xfrm>
            <a:off x="9902114" y="6579102"/>
            <a:ext cx="326236" cy="387799"/>
          </a:xfrm>
          <a:custGeom>
            <a:avLst/>
            <a:gdLst/>
            <a:ahLst/>
            <a:cxnLst/>
            <a:rect l="l" t="t" r="r" b="b"/>
            <a:pathLst>
              <a:path w="326236" h="387799">
                <a:moveTo>
                  <a:pt x="0" y="0"/>
                </a:moveTo>
                <a:lnTo>
                  <a:pt x="326237" y="0"/>
                </a:lnTo>
                <a:lnTo>
                  <a:pt x="326237" y="387799"/>
                </a:lnTo>
                <a:lnTo>
                  <a:pt x="0" y="38779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Freeform 10"/>
          <p:cNvSpPr/>
          <p:nvPr/>
        </p:nvSpPr>
        <p:spPr>
          <a:xfrm>
            <a:off x="10384341" y="6526008"/>
            <a:ext cx="6774495" cy="3580283"/>
          </a:xfrm>
          <a:custGeom>
            <a:avLst/>
            <a:gdLst/>
            <a:ahLst/>
            <a:cxnLst/>
            <a:rect l="l" t="t" r="r" b="b"/>
            <a:pathLst>
              <a:path w="6774495" h="3580283">
                <a:moveTo>
                  <a:pt x="0" y="0"/>
                </a:moveTo>
                <a:lnTo>
                  <a:pt x="6774496" y="0"/>
                </a:lnTo>
                <a:lnTo>
                  <a:pt x="6774496" y="3580283"/>
                </a:lnTo>
                <a:lnTo>
                  <a:pt x="0" y="3580283"/>
                </a:lnTo>
                <a:lnTo>
                  <a:pt x="0" y="0"/>
                </a:lnTo>
                <a:close/>
              </a:path>
            </a:pathLst>
          </a:custGeom>
          <a:blipFill>
            <a:blip r:embed="rId15"/>
            <a:stretch>
              <a:fillRect l="-206" r="-206"/>
            </a:stretch>
          </a:blipFill>
        </p:spPr>
      </p:sp>
      <p:sp>
        <p:nvSpPr>
          <p:cNvPr id="11" name="Freeform 11"/>
          <p:cNvSpPr/>
          <p:nvPr/>
        </p:nvSpPr>
        <p:spPr>
          <a:xfrm>
            <a:off x="348512" y="6391070"/>
            <a:ext cx="326236" cy="376065"/>
          </a:xfrm>
          <a:custGeom>
            <a:avLst/>
            <a:gdLst/>
            <a:ahLst/>
            <a:cxnLst/>
            <a:rect l="l" t="t" r="r" b="b"/>
            <a:pathLst>
              <a:path w="326236" h="376065">
                <a:moveTo>
                  <a:pt x="0" y="0"/>
                </a:moveTo>
                <a:lnTo>
                  <a:pt x="326236" y="0"/>
                </a:lnTo>
                <a:lnTo>
                  <a:pt x="326236" y="376064"/>
                </a:lnTo>
                <a:lnTo>
                  <a:pt x="0" y="37606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2" name="TextBox 12"/>
          <p:cNvSpPr txBox="1"/>
          <p:nvPr/>
        </p:nvSpPr>
        <p:spPr>
          <a:xfrm>
            <a:off x="5310783" y="217554"/>
            <a:ext cx="7666435" cy="811146"/>
          </a:xfrm>
          <a:prstGeom prst="rect">
            <a:avLst/>
          </a:prstGeom>
        </p:spPr>
        <p:txBody>
          <a:bodyPr lIns="0" tIns="0" rIns="0" bIns="0" rtlCol="0" anchor="t">
            <a:spAutoFit/>
          </a:bodyPr>
          <a:lstStyle/>
          <a:p>
            <a:pPr algn="ctr">
              <a:lnSpc>
                <a:spcPts val="5762"/>
              </a:lnSpc>
            </a:pPr>
            <a:r>
              <a:rPr lang="en-US" sz="5649" b="1">
                <a:solidFill>
                  <a:srgbClr val="0B5276"/>
                </a:solidFill>
                <a:latin typeface="Poppins Bold"/>
                <a:ea typeface="Poppins Bold"/>
                <a:cs typeface="Poppins Bold"/>
                <a:sym typeface="Poppins Bold"/>
              </a:rPr>
              <a:t>DESKRIPSI TAMPILAN</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028700"/>
            <a:ext cx="7164671" cy="3841817"/>
          </a:xfrm>
          <a:custGeom>
            <a:avLst/>
            <a:gdLst/>
            <a:ahLst/>
            <a:cxnLst/>
            <a:rect l="l" t="t" r="r" b="b"/>
            <a:pathLst>
              <a:path w="7164671" h="3841817">
                <a:moveTo>
                  <a:pt x="0" y="0"/>
                </a:moveTo>
                <a:lnTo>
                  <a:pt x="7164671" y="0"/>
                </a:lnTo>
                <a:lnTo>
                  <a:pt x="7164671" y="3841817"/>
                </a:lnTo>
                <a:lnTo>
                  <a:pt x="0" y="3841817"/>
                </a:lnTo>
                <a:lnTo>
                  <a:pt x="0" y="0"/>
                </a:lnTo>
                <a:close/>
              </a:path>
            </a:pathLst>
          </a:custGeom>
          <a:blipFill>
            <a:blip r:embed="rId2"/>
            <a:stretch>
              <a:fillRect/>
            </a:stretch>
          </a:blipFill>
        </p:spPr>
      </p:sp>
      <p:sp>
        <p:nvSpPr>
          <p:cNvPr id="3" name="Freeform 3"/>
          <p:cNvSpPr/>
          <p:nvPr/>
        </p:nvSpPr>
        <p:spPr>
          <a:xfrm>
            <a:off x="10045556" y="1028700"/>
            <a:ext cx="7213744" cy="3841817"/>
          </a:xfrm>
          <a:custGeom>
            <a:avLst/>
            <a:gdLst/>
            <a:ahLst/>
            <a:cxnLst/>
            <a:rect l="l" t="t" r="r" b="b"/>
            <a:pathLst>
              <a:path w="7213744" h="3841817">
                <a:moveTo>
                  <a:pt x="0" y="0"/>
                </a:moveTo>
                <a:lnTo>
                  <a:pt x="7213744" y="0"/>
                </a:lnTo>
                <a:lnTo>
                  <a:pt x="7213744" y="3841817"/>
                </a:lnTo>
                <a:lnTo>
                  <a:pt x="0" y="3841817"/>
                </a:lnTo>
                <a:lnTo>
                  <a:pt x="0" y="0"/>
                </a:lnTo>
                <a:close/>
              </a:path>
            </a:pathLst>
          </a:custGeom>
          <a:blipFill>
            <a:blip r:embed="rId3"/>
            <a:stretch>
              <a:fillRect/>
            </a:stretch>
          </a:blipFill>
        </p:spPr>
      </p:sp>
      <p:sp>
        <p:nvSpPr>
          <p:cNvPr id="4" name="Freeform 4"/>
          <p:cNvSpPr/>
          <p:nvPr/>
        </p:nvSpPr>
        <p:spPr>
          <a:xfrm>
            <a:off x="4987908" y="5143500"/>
            <a:ext cx="9182320" cy="4866295"/>
          </a:xfrm>
          <a:custGeom>
            <a:avLst/>
            <a:gdLst/>
            <a:ahLst/>
            <a:cxnLst/>
            <a:rect l="l" t="t" r="r" b="b"/>
            <a:pathLst>
              <a:path w="9182320" h="4866295">
                <a:moveTo>
                  <a:pt x="0" y="0"/>
                </a:moveTo>
                <a:lnTo>
                  <a:pt x="9182321" y="0"/>
                </a:lnTo>
                <a:lnTo>
                  <a:pt x="9182321" y="4866295"/>
                </a:lnTo>
                <a:lnTo>
                  <a:pt x="0" y="4866295"/>
                </a:lnTo>
                <a:lnTo>
                  <a:pt x="0" y="0"/>
                </a:lnTo>
                <a:close/>
              </a:path>
            </a:pathLst>
          </a:custGeom>
          <a:blipFill>
            <a:blip r:embed="rId4"/>
            <a:stretch>
              <a:fillRect/>
            </a:stretch>
          </a:blipFill>
        </p:spPr>
      </p:sp>
      <p:sp>
        <p:nvSpPr>
          <p:cNvPr id="5" name="Freeform 5"/>
          <p:cNvSpPr/>
          <p:nvPr/>
        </p:nvSpPr>
        <p:spPr>
          <a:xfrm>
            <a:off x="451066" y="1028700"/>
            <a:ext cx="436016" cy="521914"/>
          </a:xfrm>
          <a:custGeom>
            <a:avLst/>
            <a:gdLst/>
            <a:ahLst/>
            <a:cxnLst/>
            <a:rect l="l" t="t" r="r" b="b"/>
            <a:pathLst>
              <a:path w="436016" h="521914">
                <a:moveTo>
                  <a:pt x="0" y="0"/>
                </a:moveTo>
                <a:lnTo>
                  <a:pt x="436016" y="0"/>
                </a:lnTo>
                <a:lnTo>
                  <a:pt x="436016" y="521914"/>
                </a:lnTo>
                <a:lnTo>
                  <a:pt x="0" y="5219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9365232" y="1028700"/>
            <a:ext cx="427672" cy="560881"/>
          </a:xfrm>
          <a:custGeom>
            <a:avLst/>
            <a:gdLst/>
            <a:ahLst/>
            <a:cxnLst/>
            <a:rect l="l" t="t" r="r" b="b"/>
            <a:pathLst>
              <a:path w="427672" h="560881">
                <a:moveTo>
                  <a:pt x="0" y="0"/>
                </a:moveTo>
                <a:lnTo>
                  <a:pt x="427672" y="0"/>
                </a:lnTo>
                <a:lnTo>
                  <a:pt x="427672" y="560881"/>
                </a:lnTo>
                <a:lnTo>
                  <a:pt x="0" y="56088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4218560" y="5143500"/>
            <a:ext cx="497250" cy="629431"/>
          </a:xfrm>
          <a:custGeom>
            <a:avLst/>
            <a:gdLst/>
            <a:ahLst/>
            <a:cxnLst/>
            <a:rect l="l" t="t" r="r" b="b"/>
            <a:pathLst>
              <a:path w="497250" h="629431">
                <a:moveTo>
                  <a:pt x="0" y="0"/>
                </a:moveTo>
                <a:lnTo>
                  <a:pt x="497251" y="0"/>
                </a:lnTo>
                <a:lnTo>
                  <a:pt x="497251" y="629431"/>
                </a:lnTo>
                <a:lnTo>
                  <a:pt x="0" y="62943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305606"/>
            <a:ext cx="8586098" cy="3548839"/>
          </a:xfrm>
          <a:prstGeom prst="rect">
            <a:avLst/>
          </a:prstGeom>
        </p:spPr>
        <p:txBody>
          <a:bodyPr lIns="0" tIns="0" rIns="0" bIns="0" rtlCol="0" anchor="t">
            <a:spAutoFit/>
          </a:bodyPr>
          <a:lstStyle/>
          <a:p>
            <a:pPr algn="l">
              <a:lnSpc>
                <a:spcPts val="12960"/>
              </a:lnSpc>
            </a:pPr>
            <a:r>
              <a:rPr lang="en-US" sz="14400" b="1" spc="576">
                <a:solidFill>
                  <a:srgbClr val="0B5276"/>
                </a:solidFill>
                <a:latin typeface="Poppins Bold"/>
                <a:ea typeface="Poppins Bold"/>
                <a:cs typeface="Poppins Bold"/>
                <a:sym typeface="Poppins Bold"/>
              </a:rPr>
              <a:t>TERIMA</a:t>
            </a:r>
          </a:p>
          <a:p>
            <a:pPr algn="l">
              <a:lnSpc>
                <a:spcPts val="12960"/>
              </a:lnSpc>
            </a:pPr>
            <a:r>
              <a:rPr lang="en-US" sz="14400" b="1" spc="576">
                <a:solidFill>
                  <a:srgbClr val="0B5276"/>
                </a:solidFill>
                <a:latin typeface="Poppins Bold"/>
                <a:ea typeface="Poppins Bold"/>
                <a:cs typeface="Poppins Bold"/>
                <a:sym typeface="Poppins Bold"/>
              </a:rPr>
              <a:t>KASIH</a:t>
            </a:r>
          </a:p>
        </p:txBody>
      </p:sp>
      <p:sp>
        <p:nvSpPr>
          <p:cNvPr id="3" name="Freeform 3"/>
          <p:cNvSpPr/>
          <p:nvPr/>
        </p:nvSpPr>
        <p:spPr>
          <a:xfrm>
            <a:off x="11001838" y="6152678"/>
            <a:ext cx="10134625" cy="4573249"/>
          </a:xfrm>
          <a:custGeom>
            <a:avLst/>
            <a:gdLst/>
            <a:ahLst/>
            <a:cxnLst/>
            <a:rect l="l" t="t" r="r" b="b"/>
            <a:pathLst>
              <a:path w="10134625" h="4573249">
                <a:moveTo>
                  <a:pt x="0" y="0"/>
                </a:moveTo>
                <a:lnTo>
                  <a:pt x="10134624" y="0"/>
                </a:lnTo>
                <a:lnTo>
                  <a:pt x="10134624" y="4573250"/>
                </a:lnTo>
                <a:lnTo>
                  <a:pt x="0" y="4573250"/>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4" name="Freeform 4"/>
          <p:cNvSpPr/>
          <p:nvPr/>
        </p:nvSpPr>
        <p:spPr>
          <a:xfrm>
            <a:off x="-2848462" y="4475980"/>
            <a:ext cx="13850300" cy="6249948"/>
          </a:xfrm>
          <a:custGeom>
            <a:avLst/>
            <a:gdLst/>
            <a:ahLst/>
            <a:cxnLst/>
            <a:rect l="l" t="t" r="r" b="b"/>
            <a:pathLst>
              <a:path w="13850300" h="6249948">
                <a:moveTo>
                  <a:pt x="0" y="0"/>
                </a:moveTo>
                <a:lnTo>
                  <a:pt x="13850300" y="0"/>
                </a:lnTo>
                <a:lnTo>
                  <a:pt x="13850300" y="6249948"/>
                </a:lnTo>
                <a:lnTo>
                  <a:pt x="0" y="6249948"/>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5" name="Freeform 5"/>
          <p:cNvSpPr/>
          <p:nvPr/>
        </p:nvSpPr>
        <p:spPr>
          <a:xfrm>
            <a:off x="14008691" y="-1216213"/>
            <a:ext cx="5147619" cy="4972132"/>
          </a:xfrm>
          <a:custGeom>
            <a:avLst/>
            <a:gdLst/>
            <a:ahLst/>
            <a:cxnLst/>
            <a:rect l="l" t="t" r="r" b="b"/>
            <a:pathLst>
              <a:path w="5147619" h="4972132">
                <a:moveTo>
                  <a:pt x="0" y="0"/>
                </a:moveTo>
                <a:lnTo>
                  <a:pt x="5147619" y="0"/>
                </a:lnTo>
                <a:lnTo>
                  <a:pt x="5147619" y="4972132"/>
                </a:lnTo>
                <a:lnTo>
                  <a:pt x="0" y="4972132"/>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
        <p:nvSpPr>
          <p:cNvPr id="6" name="Freeform 6"/>
          <p:cNvSpPr/>
          <p:nvPr/>
        </p:nvSpPr>
        <p:spPr>
          <a:xfrm flipH="1">
            <a:off x="-1070931" y="-1216213"/>
            <a:ext cx="5147619" cy="4972132"/>
          </a:xfrm>
          <a:custGeom>
            <a:avLst/>
            <a:gdLst/>
            <a:ahLst/>
            <a:cxnLst/>
            <a:rect l="l" t="t" r="r" b="b"/>
            <a:pathLst>
              <a:path w="5147619" h="4972132">
                <a:moveTo>
                  <a:pt x="5147619" y="0"/>
                </a:moveTo>
                <a:lnTo>
                  <a:pt x="0" y="0"/>
                </a:lnTo>
                <a:lnTo>
                  <a:pt x="0" y="4972132"/>
                </a:lnTo>
                <a:lnTo>
                  <a:pt x="5147619" y="4972132"/>
                </a:lnTo>
                <a:lnTo>
                  <a:pt x="5147619"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
        <p:nvSpPr>
          <p:cNvPr id="7" name="Freeform 7"/>
          <p:cNvSpPr/>
          <p:nvPr/>
        </p:nvSpPr>
        <p:spPr>
          <a:xfrm>
            <a:off x="10041028" y="2699582"/>
            <a:ext cx="6541472" cy="8026346"/>
          </a:xfrm>
          <a:custGeom>
            <a:avLst/>
            <a:gdLst/>
            <a:ahLst/>
            <a:cxnLst/>
            <a:rect l="l" t="t" r="r" b="b"/>
            <a:pathLst>
              <a:path w="6541472" h="8026346">
                <a:moveTo>
                  <a:pt x="0" y="0"/>
                </a:moveTo>
                <a:lnTo>
                  <a:pt x="6541472" y="0"/>
                </a:lnTo>
                <a:lnTo>
                  <a:pt x="6541472" y="8026346"/>
                </a:lnTo>
                <a:lnTo>
                  <a:pt x="0" y="80263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46419" y="1543899"/>
            <a:ext cx="9751775" cy="1561324"/>
          </a:xfrm>
          <a:prstGeom prst="rect">
            <a:avLst/>
          </a:prstGeom>
        </p:spPr>
        <p:txBody>
          <a:bodyPr lIns="0" tIns="0" rIns="0" bIns="0" rtlCol="0" anchor="t">
            <a:spAutoFit/>
          </a:bodyPr>
          <a:lstStyle/>
          <a:p>
            <a:pPr algn="l">
              <a:lnSpc>
                <a:spcPts val="11015"/>
              </a:lnSpc>
            </a:pPr>
            <a:r>
              <a:rPr lang="en-US" sz="10799" b="1">
                <a:solidFill>
                  <a:srgbClr val="0B5276"/>
                </a:solidFill>
                <a:latin typeface="Poppins Bold"/>
                <a:ea typeface="Poppins Bold"/>
                <a:cs typeface="Poppins Bold"/>
                <a:sym typeface="Poppins Bold"/>
              </a:rPr>
              <a:t>DAFTAR ISI</a:t>
            </a:r>
          </a:p>
        </p:txBody>
      </p:sp>
      <p:sp>
        <p:nvSpPr>
          <p:cNvPr id="3" name="Freeform 3"/>
          <p:cNvSpPr/>
          <p:nvPr/>
        </p:nvSpPr>
        <p:spPr>
          <a:xfrm>
            <a:off x="-2848462" y="4475980"/>
            <a:ext cx="13850300" cy="6249948"/>
          </a:xfrm>
          <a:custGeom>
            <a:avLst/>
            <a:gdLst/>
            <a:ahLst/>
            <a:cxnLst/>
            <a:rect l="l" t="t" r="r" b="b"/>
            <a:pathLst>
              <a:path w="13850300" h="6249948">
                <a:moveTo>
                  <a:pt x="0" y="0"/>
                </a:moveTo>
                <a:lnTo>
                  <a:pt x="13850300" y="0"/>
                </a:lnTo>
                <a:lnTo>
                  <a:pt x="13850300" y="6249948"/>
                </a:lnTo>
                <a:lnTo>
                  <a:pt x="0" y="6249948"/>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1001838" y="6152678"/>
            <a:ext cx="10134625" cy="4573249"/>
          </a:xfrm>
          <a:custGeom>
            <a:avLst/>
            <a:gdLst/>
            <a:ahLst/>
            <a:cxnLst/>
            <a:rect l="l" t="t" r="r" b="b"/>
            <a:pathLst>
              <a:path w="10134625" h="4573249">
                <a:moveTo>
                  <a:pt x="0" y="0"/>
                </a:moveTo>
                <a:lnTo>
                  <a:pt x="10134624" y="0"/>
                </a:lnTo>
                <a:lnTo>
                  <a:pt x="10134624" y="4573250"/>
                </a:lnTo>
                <a:lnTo>
                  <a:pt x="0" y="4573250"/>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091107" y="3545488"/>
            <a:ext cx="8443056" cy="5479416"/>
          </a:xfrm>
          <a:prstGeom prst="rect">
            <a:avLst/>
          </a:prstGeom>
        </p:spPr>
        <p:txBody>
          <a:bodyPr lIns="0" tIns="0" rIns="0" bIns="0" rtlCol="0" anchor="t">
            <a:spAutoFit/>
          </a:bodyPr>
          <a:lstStyle/>
          <a:p>
            <a:pPr marL="949954" lvl="1" indent="-474977" algn="l">
              <a:lnSpc>
                <a:spcPts val="6159"/>
              </a:lnSpc>
              <a:buFont typeface="Arial"/>
              <a:buChar char="•"/>
            </a:pPr>
            <a:r>
              <a:rPr lang="en-US" sz="4399">
                <a:solidFill>
                  <a:srgbClr val="0B5276"/>
                </a:solidFill>
                <a:latin typeface="Poppins"/>
                <a:ea typeface="Poppins"/>
                <a:cs typeface="Poppins"/>
                <a:sym typeface="Poppins"/>
              </a:rPr>
              <a:t>Deskripsi Projek</a:t>
            </a:r>
          </a:p>
          <a:p>
            <a:pPr marL="949954" lvl="1" indent="-474977" algn="l">
              <a:lnSpc>
                <a:spcPts val="6159"/>
              </a:lnSpc>
              <a:buFont typeface="Arial"/>
              <a:buChar char="•"/>
            </a:pPr>
            <a:r>
              <a:rPr lang="en-US" sz="4399">
                <a:solidFill>
                  <a:srgbClr val="0B5276"/>
                </a:solidFill>
                <a:latin typeface="Poppins"/>
                <a:ea typeface="Poppins"/>
                <a:cs typeface="Poppins"/>
                <a:sym typeface="Poppins"/>
              </a:rPr>
              <a:t>Spesifikasi Aplikasi</a:t>
            </a:r>
          </a:p>
          <a:p>
            <a:pPr marL="949954" lvl="1" indent="-474977" algn="l">
              <a:lnSpc>
                <a:spcPts val="6159"/>
              </a:lnSpc>
              <a:buFont typeface="Arial"/>
              <a:buChar char="•"/>
            </a:pPr>
            <a:r>
              <a:rPr lang="en-US" sz="4399">
                <a:solidFill>
                  <a:srgbClr val="0B5276"/>
                </a:solidFill>
                <a:latin typeface="Poppins"/>
                <a:ea typeface="Poppins"/>
                <a:cs typeface="Poppins"/>
                <a:sym typeface="Poppins"/>
              </a:rPr>
              <a:t>Sketsa Aplikasi</a:t>
            </a:r>
          </a:p>
          <a:p>
            <a:pPr marL="949954" lvl="1" indent="-474977" algn="l">
              <a:lnSpc>
                <a:spcPts val="6159"/>
              </a:lnSpc>
              <a:buFont typeface="Arial"/>
              <a:buChar char="•"/>
            </a:pPr>
            <a:r>
              <a:rPr lang="en-US" sz="4399">
                <a:solidFill>
                  <a:srgbClr val="0B5276"/>
                </a:solidFill>
                <a:latin typeface="Poppins"/>
                <a:ea typeface="Poppins"/>
                <a:cs typeface="Poppins"/>
                <a:sym typeface="Poppins"/>
              </a:rPr>
              <a:t>Diagram Aplikasi dan Tampilan output</a:t>
            </a:r>
          </a:p>
          <a:p>
            <a:pPr marL="949954" lvl="1" indent="-474977" algn="l">
              <a:lnSpc>
                <a:spcPts val="6159"/>
              </a:lnSpc>
              <a:buFont typeface="Arial"/>
              <a:buChar char="•"/>
            </a:pPr>
            <a:r>
              <a:rPr lang="en-US" sz="4399">
                <a:solidFill>
                  <a:srgbClr val="0B5276"/>
                </a:solidFill>
                <a:latin typeface="Poppins"/>
                <a:ea typeface="Poppins"/>
                <a:cs typeface="Poppins"/>
                <a:sym typeface="Poppins"/>
              </a:rPr>
              <a:t>Penejelasan kode program</a:t>
            </a:r>
          </a:p>
        </p:txBody>
      </p:sp>
      <p:sp>
        <p:nvSpPr>
          <p:cNvPr id="6" name="TextBox 6"/>
          <p:cNvSpPr txBox="1"/>
          <p:nvPr/>
        </p:nvSpPr>
        <p:spPr>
          <a:xfrm>
            <a:off x="8243304" y="3545488"/>
            <a:ext cx="6543873" cy="1549335"/>
          </a:xfrm>
          <a:prstGeom prst="rect">
            <a:avLst/>
          </a:prstGeom>
        </p:spPr>
        <p:txBody>
          <a:bodyPr lIns="0" tIns="0" rIns="0" bIns="0" rtlCol="0" anchor="t">
            <a:spAutoFit/>
          </a:bodyPr>
          <a:lstStyle/>
          <a:p>
            <a:pPr marL="949954" lvl="1" indent="-474977" algn="l">
              <a:lnSpc>
                <a:spcPts val="6159"/>
              </a:lnSpc>
              <a:buFont typeface="Arial"/>
              <a:buChar char="•"/>
            </a:pPr>
            <a:r>
              <a:rPr lang="en-US" sz="4399" dirty="0">
                <a:solidFill>
                  <a:srgbClr val="0B5276"/>
                </a:solidFill>
                <a:latin typeface="Poppins"/>
                <a:ea typeface="Poppins"/>
                <a:cs typeface="Poppins"/>
                <a:sym typeface="Poppins"/>
              </a:rPr>
              <a:t>Deskripsi </a:t>
            </a:r>
            <a:r>
              <a:rPr lang="en-US" sz="4399" dirty="0" err="1">
                <a:solidFill>
                  <a:srgbClr val="0B5276"/>
                </a:solidFill>
                <a:latin typeface="Poppins"/>
                <a:ea typeface="Poppins"/>
                <a:cs typeface="Poppins"/>
                <a:sym typeface="Poppins"/>
              </a:rPr>
              <a:t>tampilan</a:t>
            </a:r>
            <a:endParaRPr lang="en-US" sz="4399" dirty="0">
              <a:solidFill>
                <a:srgbClr val="0B5276"/>
              </a:solidFill>
              <a:latin typeface="Poppins"/>
              <a:ea typeface="Poppins"/>
              <a:cs typeface="Poppins"/>
              <a:sym typeface="Poppins"/>
            </a:endParaRPr>
          </a:p>
          <a:p>
            <a:pPr marL="949954" lvl="1" indent="-474977" algn="l">
              <a:lnSpc>
                <a:spcPts val="6159"/>
              </a:lnSpc>
              <a:buFont typeface="Arial"/>
              <a:buChar char="•"/>
            </a:pPr>
            <a:r>
              <a:rPr lang="en-US" sz="4399" dirty="0" err="1">
                <a:solidFill>
                  <a:srgbClr val="0B5276"/>
                </a:solidFill>
                <a:latin typeface="Poppins"/>
                <a:ea typeface="Poppins"/>
                <a:cs typeface="Poppins"/>
                <a:sym typeface="Poppins"/>
              </a:rPr>
              <a:t>Penutup</a:t>
            </a:r>
            <a:endParaRPr lang="en-US" sz="4399" dirty="0">
              <a:solidFill>
                <a:srgbClr val="0B5276"/>
              </a:solidFill>
              <a:latin typeface="Poppins"/>
              <a:ea typeface="Poppins"/>
              <a:cs typeface="Poppins"/>
              <a:sym typeface="Poppins"/>
            </a:endParaRPr>
          </a:p>
        </p:txBody>
      </p:sp>
      <p:sp>
        <p:nvSpPr>
          <p:cNvPr id="7" name="Freeform 7"/>
          <p:cNvSpPr/>
          <p:nvPr/>
        </p:nvSpPr>
        <p:spPr>
          <a:xfrm>
            <a:off x="13744896" y="-1018367"/>
            <a:ext cx="5147619" cy="4972132"/>
          </a:xfrm>
          <a:custGeom>
            <a:avLst/>
            <a:gdLst/>
            <a:ahLst/>
            <a:cxnLst/>
            <a:rect l="l" t="t" r="r" b="b"/>
            <a:pathLst>
              <a:path w="5147619" h="4972132">
                <a:moveTo>
                  <a:pt x="0" y="0"/>
                </a:moveTo>
                <a:lnTo>
                  <a:pt x="5147619" y="0"/>
                </a:lnTo>
                <a:lnTo>
                  <a:pt x="5147619" y="4972132"/>
                </a:lnTo>
                <a:lnTo>
                  <a:pt x="0" y="4972132"/>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Tree>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028700" y="4228330"/>
            <a:ext cx="1623831" cy="0"/>
          </a:xfrm>
          <a:prstGeom prst="line">
            <a:avLst/>
          </a:prstGeom>
          <a:ln w="38100" cap="flat">
            <a:solidFill>
              <a:srgbClr val="667ABE"/>
            </a:solidFill>
            <a:prstDash val="solid"/>
            <a:headEnd type="none" w="sm" len="sm"/>
            <a:tailEnd type="none" w="sm" len="sm"/>
          </a:ln>
        </p:spPr>
      </p:sp>
      <p:sp>
        <p:nvSpPr>
          <p:cNvPr id="3" name="Freeform 3"/>
          <p:cNvSpPr/>
          <p:nvPr/>
        </p:nvSpPr>
        <p:spPr>
          <a:xfrm>
            <a:off x="-2848462" y="4475980"/>
            <a:ext cx="13850300" cy="6249948"/>
          </a:xfrm>
          <a:custGeom>
            <a:avLst/>
            <a:gdLst/>
            <a:ahLst/>
            <a:cxnLst/>
            <a:rect l="l" t="t" r="r" b="b"/>
            <a:pathLst>
              <a:path w="13850300" h="6249948">
                <a:moveTo>
                  <a:pt x="0" y="0"/>
                </a:moveTo>
                <a:lnTo>
                  <a:pt x="13850300" y="0"/>
                </a:lnTo>
                <a:lnTo>
                  <a:pt x="13850300" y="6249948"/>
                </a:lnTo>
                <a:lnTo>
                  <a:pt x="0" y="6249948"/>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028700" y="4764941"/>
            <a:ext cx="9519348" cy="2971800"/>
          </a:xfrm>
          <a:prstGeom prst="rect">
            <a:avLst/>
          </a:prstGeom>
        </p:spPr>
        <p:txBody>
          <a:bodyPr lIns="0" tIns="0" rIns="0" bIns="0" rtlCol="0" anchor="t">
            <a:spAutoFit/>
          </a:bodyPr>
          <a:lstStyle/>
          <a:p>
            <a:pPr algn="just">
              <a:lnSpc>
                <a:spcPts val="3300"/>
              </a:lnSpc>
            </a:pPr>
            <a:r>
              <a:rPr lang="en-US" sz="3000">
                <a:solidFill>
                  <a:srgbClr val="0B5276"/>
                </a:solidFill>
                <a:latin typeface="Poppins"/>
                <a:ea typeface="Poppins"/>
                <a:cs typeface="Poppins"/>
                <a:sym typeface="Poppins"/>
              </a:rPr>
              <a:t>Proyek ini adalah sebuah program sederhana yang ditulis dalam bahasa assembly untuk mengelola peminjaman buku di perpustakaan. Program ini berfungsi untuk mengumpulkan informasi pengguna dan memungkinkan mereka memilih buku yang ingin dipinjam</a:t>
            </a:r>
          </a:p>
          <a:p>
            <a:pPr algn="just">
              <a:lnSpc>
                <a:spcPts val="3300"/>
              </a:lnSpc>
            </a:pPr>
            <a:endParaRPr lang="en-US" sz="3000">
              <a:solidFill>
                <a:srgbClr val="0B5276"/>
              </a:solidFill>
              <a:latin typeface="Poppins"/>
              <a:ea typeface="Poppins"/>
              <a:cs typeface="Poppins"/>
              <a:sym typeface="Poppins"/>
            </a:endParaRPr>
          </a:p>
        </p:txBody>
      </p:sp>
      <p:sp>
        <p:nvSpPr>
          <p:cNvPr id="5" name="TextBox 5"/>
          <p:cNvSpPr txBox="1"/>
          <p:nvPr/>
        </p:nvSpPr>
        <p:spPr>
          <a:xfrm>
            <a:off x="1028700" y="1095375"/>
            <a:ext cx="7486059" cy="2650616"/>
          </a:xfrm>
          <a:prstGeom prst="rect">
            <a:avLst/>
          </a:prstGeom>
        </p:spPr>
        <p:txBody>
          <a:bodyPr lIns="0" tIns="0" rIns="0" bIns="0" rtlCol="0" anchor="t">
            <a:spAutoFit/>
          </a:bodyPr>
          <a:lstStyle/>
          <a:p>
            <a:pPr algn="l">
              <a:lnSpc>
                <a:spcPts val="9893"/>
              </a:lnSpc>
            </a:pPr>
            <a:r>
              <a:rPr lang="en-US" sz="9699" b="1">
                <a:solidFill>
                  <a:srgbClr val="0B5276"/>
                </a:solidFill>
                <a:latin typeface="Poppins Bold"/>
                <a:ea typeface="Poppins Bold"/>
                <a:cs typeface="Poppins Bold"/>
                <a:sym typeface="Poppins Bold"/>
              </a:rPr>
              <a:t>DESKRIPSI PROJEK</a:t>
            </a:r>
          </a:p>
        </p:txBody>
      </p:sp>
      <p:sp>
        <p:nvSpPr>
          <p:cNvPr id="6" name="Freeform 6"/>
          <p:cNvSpPr/>
          <p:nvPr/>
        </p:nvSpPr>
        <p:spPr>
          <a:xfrm>
            <a:off x="11001838" y="6152678"/>
            <a:ext cx="10134625" cy="4573249"/>
          </a:xfrm>
          <a:custGeom>
            <a:avLst/>
            <a:gdLst/>
            <a:ahLst/>
            <a:cxnLst/>
            <a:rect l="l" t="t" r="r" b="b"/>
            <a:pathLst>
              <a:path w="10134625" h="4573249">
                <a:moveTo>
                  <a:pt x="0" y="0"/>
                </a:moveTo>
                <a:lnTo>
                  <a:pt x="10134624" y="0"/>
                </a:lnTo>
                <a:lnTo>
                  <a:pt x="10134624" y="4573250"/>
                </a:lnTo>
                <a:lnTo>
                  <a:pt x="0" y="4573250"/>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7" name="Freeform 7"/>
          <p:cNvSpPr/>
          <p:nvPr/>
        </p:nvSpPr>
        <p:spPr>
          <a:xfrm>
            <a:off x="13744896" y="-1018367"/>
            <a:ext cx="5147619" cy="4972132"/>
          </a:xfrm>
          <a:custGeom>
            <a:avLst/>
            <a:gdLst/>
            <a:ahLst/>
            <a:cxnLst/>
            <a:rect l="l" t="t" r="r" b="b"/>
            <a:pathLst>
              <a:path w="5147619" h="4972132">
                <a:moveTo>
                  <a:pt x="0" y="0"/>
                </a:moveTo>
                <a:lnTo>
                  <a:pt x="5147619" y="0"/>
                </a:lnTo>
                <a:lnTo>
                  <a:pt x="5147619" y="4972132"/>
                </a:lnTo>
                <a:lnTo>
                  <a:pt x="0" y="4972132"/>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
        <p:nvSpPr>
          <p:cNvPr id="8" name="Freeform 8"/>
          <p:cNvSpPr/>
          <p:nvPr/>
        </p:nvSpPr>
        <p:spPr>
          <a:xfrm flipH="1">
            <a:off x="10827315" y="3745714"/>
            <a:ext cx="6991911" cy="6799633"/>
          </a:xfrm>
          <a:custGeom>
            <a:avLst/>
            <a:gdLst/>
            <a:ahLst/>
            <a:cxnLst/>
            <a:rect l="l" t="t" r="r" b="b"/>
            <a:pathLst>
              <a:path w="6991911" h="6799633">
                <a:moveTo>
                  <a:pt x="6991910" y="0"/>
                </a:moveTo>
                <a:lnTo>
                  <a:pt x="0" y="0"/>
                </a:lnTo>
                <a:lnTo>
                  <a:pt x="0" y="6799634"/>
                </a:lnTo>
                <a:lnTo>
                  <a:pt x="6991910" y="6799634"/>
                </a:lnTo>
                <a:lnTo>
                  <a:pt x="699191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953765"/>
            <a:ext cx="11602972" cy="3730507"/>
          </a:xfrm>
          <a:prstGeom prst="rect">
            <a:avLst/>
          </a:prstGeom>
        </p:spPr>
        <p:txBody>
          <a:bodyPr lIns="0" tIns="0" rIns="0" bIns="0" rtlCol="0" anchor="t">
            <a:spAutoFit/>
          </a:bodyPr>
          <a:lstStyle/>
          <a:p>
            <a:pPr algn="l">
              <a:lnSpc>
                <a:spcPts val="4185"/>
              </a:lnSpc>
            </a:pPr>
            <a:r>
              <a:rPr lang="en-US" sz="3805">
                <a:solidFill>
                  <a:srgbClr val="0B5276"/>
                </a:solidFill>
                <a:latin typeface="Poppins"/>
                <a:ea typeface="Poppins"/>
                <a:cs typeface="Poppins"/>
                <a:sym typeface="Poppins"/>
              </a:rPr>
              <a:t>Fitur program :</a:t>
            </a:r>
          </a:p>
          <a:p>
            <a:pPr algn="l">
              <a:lnSpc>
                <a:spcPts val="4185"/>
              </a:lnSpc>
            </a:pPr>
            <a:r>
              <a:rPr lang="en-US" sz="3805">
                <a:solidFill>
                  <a:srgbClr val="0B5276"/>
                </a:solidFill>
                <a:latin typeface="Poppins"/>
                <a:ea typeface="Poppins"/>
                <a:cs typeface="Poppins"/>
                <a:sym typeface="Poppins"/>
              </a:rPr>
              <a:t>1.   User mengisi nama dan ID </a:t>
            </a:r>
          </a:p>
          <a:p>
            <a:pPr algn="l">
              <a:lnSpc>
                <a:spcPts val="4185"/>
              </a:lnSpc>
            </a:pPr>
            <a:r>
              <a:rPr lang="en-US" sz="3805">
                <a:solidFill>
                  <a:srgbClr val="0B5276"/>
                </a:solidFill>
                <a:latin typeface="Poppins"/>
                <a:ea typeface="Poppins"/>
                <a:cs typeface="Poppins"/>
                <a:sym typeface="Poppins"/>
              </a:rPr>
              <a:t>2.   Menampilkan buku yang ingin dipinjam</a:t>
            </a:r>
          </a:p>
          <a:p>
            <a:pPr algn="l">
              <a:lnSpc>
                <a:spcPts val="4185"/>
              </a:lnSpc>
            </a:pPr>
            <a:r>
              <a:rPr lang="en-US" sz="3805">
                <a:solidFill>
                  <a:srgbClr val="0B5276"/>
                </a:solidFill>
                <a:latin typeface="Poppins"/>
                <a:ea typeface="Poppins"/>
                <a:cs typeface="Poppins"/>
                <a:sym typeface="Poppins"/>
              </a:rPr>
              <a:t>3.   Meminta memilih buku nomor berapa</a:t>
            </a:r>
          </a:p>
          <a:p>
            <a:pPr algn="l">
              <a:lnSpc>
                <a:spcPts val="4185"/>
              </a:lnSpc>
            </a:pPr>
            <a:r>
              <a:rPr lang="en-US" sz="3805">
                <a:solidFill>
                  <a:srgbClr val="0B5276"/>
                </a:solidFill>
                <a:latin typeface="Poppins"/>
                <a:ea typeface="Poppins"/>
                <a:cs typeface="Poppins"/>
                <a:sym typeface="Poppins"/>
              </a:rPr>
              <a:t>4.   Memilih apa ingin memilih Kembali atau tidak</a:t>
            </a:r>
          </a:p>
          <a:p>
            <a:pPr algn="l">
              <a:lnSpc>
                <a:spcPts val="4185"/>
              </a:lnSpc>
            </a:pPr>
            <a:endParaRPr lang="en-US" sz="3805">
              <a:solidFill>
                <a:srgbClr val="0B5276"/>
              </a:solidFill>
              <a:latin typeface="Poppins"/>
              <a:ea typeface="Poppins"/>
              <a:cs typeface="Poppins"/>
              <a:sym typeface="Poppins"/>
            </a:endParaRPr>
          </a:p>
        </p:txBody>
      </p:sp>
      <p:sp>
        <p:nvSpPr>
          <p:cNvPr id="3" name="Freeform 3"/>
          <p:cNvSpPr/>
          <p:nvPr/>
        </p:nvSpPr>
        <p:spPr>
          <a:xfrm>
            <a:off x="-2330048" y="4559298"/>
            <a:ext cx="13850300" cy="6249948"/>
          </a:xfrm>
          <a:custGeom>
            <a:avLst/>
            <a:gdLst/>
            <a:ahLst/>
            <a:cxnLst/>
            <a:rect l="l" t="t" r="r" b="b"/>
            <a:pathLst>
              <a:path w="13850300" h="6249948">
                <a:moveTo>
                  <a:pt x="0" y="0"/>
                </a:moveTo>
                <a:lnTo>
                  <a:pt x="13850300" y="0"/>
                </a:lnTo>
                <a:lnTo>
                  <a:pt x="13850300" y="6249947"/>
                </a:lnTo>
                <a:lnTo>
                  <a:pt x="0" y="6249947"/>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1001838" y="6152678"/>
            <a:ext cx="10134625" cy="4573249"/>
          </a:xfrm>
          <a:custGeom>
            <a:avLst/>
            <a:gdLst/>
            <a:ahLst/>
            <a:cxnLst/>
            <a:rect l="l" t="t" r="r" b="b"/>
            <a:pathLst>
              <a:path w="10134625" h="4573249">
                <a:moveTo>
                  <a:pt x="0" y="0"/>
                </a:moveTo>
                <a:lnTo>
                  <a:pt x="10134624" y="0"/>
                </a:lnTo>
                <a:lnTo>
                  <a:pt x="10134624" y="4573250"/>
                </a:lnTo>
                <a:lnTo>
                  <a:pt x="0" y="4573250"/>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5" name="Freeform 5"/>
          <p:cNvSpPr/>
          <p:nvPr/>
        </p:nvSpPr>
        <p:spPr>
          <a:xfrm>
            <a:off x="13744896" y="-1018367"/>
            <a:ext cx="5147619" cy="4972132"/>
          </a:xfrm>
          <a:custGeom>
            <a:avLst/>
            <a:gdLst/>
            <a:ahLst/>
            <a:cxnLst/>
            <a:rect l="l" t="t" r="r" b="b"/>
            <a:pathLst>
              <a:path w="5147619" h="4972132">
                <a:moveTo>
                  <a:pt x="0" y="0"/>
                </a:moveTo>
                <a:lnTo>
                  <a:pt x="5147619" y="0"/>
                </a:lnTo>
                <a:lnTo>
                  <a:pt x="5147619" y="4972132"/>
                </a:lnTo>
                <a:lnTo>
                  <a:pt x="0" y="4972132"/>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
        <p:nvSpPr>
          <p:cNvPr id="6" name="Freeform 6"/>
          <p:cNvSpPr/>
          <p:nvPr/>
        </p:nvSpPr>
        <p:spPr>
          <a:xfrm flipH="1">
            <a:off x="11001838" y="2575767"/>
            <a:ext cx="8232485" cy="8150161"/>
          </a:xfrm>
          <a:custGeom>
            <a:avLst/>
            <a:gdLst/>
            <a:ahLst/>
            <a:cxnLst/>
            <a:rect l="l" t="t" r="r" b="b"/>
            <a:pathLst>
              <a:path w="8232485" h="8150161">
                <a:moveTo>
                  <a:pt x="8232485" y="0"/>
                </a:moveTo>
                <a:lnTo>
                  <a:pt x="0" y="0"/>
                </a:lnTo>
                <a:lnTo>
                  <a:pt x="0" y="8150161"/>
                </a:lnTo>
                <a:lnTo>
                  <a:pt x="8232485" y="8150161"/>
                </a:lnTo>
                <a:lnTo>
                  <a:pt x="8232485"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1446903" y="1104900"/>
            <a:ext cx="7163071" cy="2599756"/>
          </a:xfrm>
          <a:prstGeom prst="rect">
            <a:avLst/>
          </a:prstGeom>
        </p:spPr>
        <p:txBody>
          <a:bodyPr lIns="0" tIns="0" rIns="0" bIns="0" rtlCol="0" anchor="t">
            <a:spAutoFit/>
          </a:bodyPr>
          <a:lstStyle/>
          <a:p>
            <a:pPr algn="l">
              <a:lnSpc>
                <a:spcPts val="9749"/>
              </a:lnSpc>
            </a:pPr>
            <a:r>
              <a:rPr lang="en-US" sz="9558" b="1">
                <a:solidFill>
                  <a:srgbClr val="0B5276"/>
                </a:solidFill>
                <a:latin typeface="Poppins Bold"/>
                <a:ea typeface="Poppins Bold"/>
                <a:cs typeface="Poppins Bold"/>
                <a:sym typeface="Poppins Bold"/>
              </a:rPr>
              <a:t>SPESIFIKASI APLIKASI</a:t>
            </a:r>
          </a:p>
        </p:txBody>
      </p:sp>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001838" y="6152678"/>
            <a:ext cx="10134625" cy="4573249"/>
          </a:xfrm>
          <a:custGeom>
            <a:avLst/>
            <a:gdLst/>
            <a:ahLst/>
            <a:cxnLst/>
            <a:rect l="l" t="t" r="r" b="b"/>
            <a:pathLst>
              <a:path w="10134625" h="4573249">
                <a:moveTo>
                  <a:pt x="0" y="0"/>
                </a:moveTo>
                <a:lnTo>
                  <a:pt x="10134624" y="0"/>
                </a:lnTo>
                <a:lnTo>
                  <a:pt x="10134624" y="4573250"/>
                </a:lnTo>
                <a:lnTo>
                  <a:pt x="0" y="4573250"/>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2848462" y="4475980"/>
            <a:ext cx="13850300" cy="6249948"/>
          </a:xfrm>
          <a:custGeom>
            <a:avLst/>
            <a:gdLst/>
            <a:ahLst/>
            <a:cxnLst/>
            <a:rect l="l" t="t" r="r" b="b"/>
            <a:pathLst>
              <a:path w="13850300" h="6249948">
                <a:moveTo>
                  <a:pt x="0" y="0"/>
                </a:moveTo>
                <a:lnTo>
                  <a:pt x="13850300" y="0"/>
                </a:lnTo>
                <a:lnTo>
                  <a:pt x="13850300" y="6249948"/>
                </a:lnTo>
                <a:lnTo>
                  <a:pt x="0" y="6249948"/>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3744896" y="-1018367"/>
            <a:ext cx="5147619" cy="4972132"/>
          </a:xfrm>
          <a:custGeom>
            <a:avLst/>
            <a:gdLst/>
            <a:ahLst/>
            <a:cxnLst/>
            <a:rect l="l" t="t" r="r" b="b"/>
            <a:pathLst>
              <a:path w="5147619" h="4972132">
                <a:moveTo>
                  <a:pt x="0" y="0"/>
                </a:moveTo>
                <a:lnTo>
                  <a:pt x="5147619" y="0"/>
                </a:lnTo>
                <a:lnTo>
                  <a:pt x="5147619" y="4972132"/>
                </a:lnTo>
                <a:lnTo>
                  <a:pt x="0" y="4972132"/>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
        <p:nvSpPr>
          <p:cNvPr id="5" name="Freeform 5"/>
          <p:cNvSpPr/>
          <p:nvPr/>
        </p:nvSpPr>
        <p:spPr>
          <a:xfrm>
            <a:off x="12860384" y="3157111"/>
            <a:ext cx="5769147" cy="7456086"/>
          </a:xfrm>
          <a:custGeom>
            <a:avLst/>
            <a:gdLst/>
            <a:ahLst/>
            <a:cxnLst/>
            <a:rect l="l" t="t" r="r" b="b"/>
            <a:pathLst>
              <a:path w="5769147" h="7456086">
                <a:moveTo>
                  <a:pt x="0" y="0"/>
                </a:moveTo>
                <a:lnTo>
                  <a:pt x="5769146" y="0"/>
                </a:lnTo>
                <a:lnTo>
                  <a:pt x="5769146" y="7456086"/>
                </a:lnTo>
                <a:lnTo>
                  <a:pt x="0" y="74560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2526379" y="2241547"/>
            <a:ext cx="6617621" cy="7710963"/>
          </a:xfrm>
          <a:custGeom>
            <a:avLst/>
            <a:gdLst/>
            <a:ahLst/>
            <a:cxnLst/>
            <a:rect l="l" t="t" r="r" b="b"/>
            <a:pathLst>
              <a:path w="6617621" h="7710963">
                <a:moveTo>
                  <a:pt x="0" y="0"/>
                </a:moveTo>
                <a:lnTo>
                  <a:pt x="6617621" y="0"/>
                </a:lnTo>
                <a:lnTo>
                  <a:pt x="6617621" y="7710962"/>
                </a:lnTo>
                <a:lnTo>
                  <a:pt x="0" y="7710962"/>
                </a:lnTo>
                <a:lnTo>
                  <a:pt x="0" y="0"/>
                </a:lnTo>
                <a:close/>
              </a:path>
            </a:pathLst>
          </a:custGeom>
          <a:blipFill>
            <a:blip r:embed="rId8"/>
            <a:stretch>
              <a:fillRect t="-532" b="-532"/>
            </a:stretch>
          </a:blipFill>
        </p:spPr>
      </p:sp>
      <p:sp>
        <p:nvSpPr>
          <p:cNvPr id="7" name="TextBox 7"/>
          <p:cNvSpPr txBox="1"/>
          <p:nvPr/>
        </p:nvSpPr>
        <p:spPr>
          <a:xfrm>
            <a:off x="1028700" y="1104900"/>
            <a:ext cx="11098259" cy="1136647"/>
          </a:xfrm>
          <a:prstGeom prst="rect">
            <a:avLst/>
          </a:prstGeom>
        </p:spPr>
        <p:txBody>
          <a:bodyPr lIns="0" tIns="0" rIns="0" bIns="0" rtlCol="0" anchor="t">
            <a:spAutoFit/>
          </a:bodyPr>
          <a:lstStyle/>
          <a:p>
            <a:pPr algn="l">
              <a:lnSpc>
                <a:spcPts val="7999"/>
              </a:lnSpc>
            </a:pPr>
            <a:r>
              <a:rPr lang="en-US" sz="7999" b="1">
                <a:solidFill>
                  <a:srgbClr val="0B5276"/>
                </a:solidFill>
                <a:latin typeface="Poppins Bold"/>
                <a:ea typeface="Poppins Bold"/>
                <a:cs typeface="Poppins Bold"/>
                <a:sym typeface="Poppins Bold"/>
              </a:rPr>
              <a:t>SKETSA APLIKASI</a:t>
            </a:r>
          </a:p>
        </p:txBody>
      </p:sp>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001838" y="6152678"/>
            <a:ext cx="10134625" cy="4573249"/>
          </a:xfrm>
          <a:custGeom>
            <a:avLst/>
            <a:gdLst/>
            <a:ahLst/>
            <a:cxnLst/>
            <a:rect l="l" t="t" r="r" b="b"/>
            <a:pathLst>
              <a:path w="10134625" h="4573249">
                <a:moveTo>
                  <a:pt x="0" y="0"/>
                </a:moveTo>
                <a:lnTo>
                  <a:pt x="10134624" y="0"/>
                </a:lnTo>
                <a:lnTo>
                  <a:pt x="10134624" y="4573250"/>
                </a:lnTo>
                <a:lnTo>
                  <a:pt x="0" y="4573250"/>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2293018" y="8668599"/>
            <a:ext cx="13850300" cy="6249948"/>
          </a:xfrm>
          <a:custGeom>
            <a:avLst/>
            <a:gdLst/>
            <a:ahLst/>
            <a:cxnLst/>
            <a:rect l="l" t="t" r="r" b="b"/>
            <a:pathLst>
              <a:path w="13850300" h="6249948">
                <a:moveTo>
                  <a:pt x="0" y="0"/>
                </a:moveTo>
                <a:lnTo>
                  <a:pt x="13850300" y="0"/>
                </a:lnTo>
                <a:lnTo>
                  <a:pt x="13850300" y="6249948"/>
                </a:lnTo>
                <a:lnTo>
                  <a:pt x="0" y="6249948"/>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3744896" y="-1018367"/>
            <a:ext cx="5147619" cy="4972132"/>
          </a:xfrm>
          <a:custGeom>
            <a:avLst/>
            <a:gdLst/>
            <a:ahLst/>
            <a:cxnLst/>
            <a:rect l="l" t="t" r="r" b="b"/>
            <a:pathLst>
              <a:path w="5147619" h="4972132">
                <a:moveTo>
                  <a:pt x="0" y="0"/>
                </a:moveTo>
                <a:lnTo>
                  <a:pt x="5147619" y="0"/>
                </a:lnTo>
                <a:lnTo>
                  <a:pt x="5147619" y="4972132"/>
                </a:lnTo>
                <a:lnTo>
                  <a:pt x="0" y="4972132"/>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
        <p:nvSpPr>
          <p:cNvPr id="5" name="Freeform 5"/>
          <p:cNvSpPr/>
          <p:nvPr/>
        </p:nvSpPr>
        <p:spPr>
          <a:xfrm>
            <a:off x="9144000" y="3086100"/>
            <a:ext cx="7691215" cy="7200900"/>
          </a:xfrm>
          <a:custGeom>
            <a:avLst/>
            <a:gdLst/>
            <a:ahLst/>
            <a:cxnLst/>
            <a:rect l="l" t="t" r="r" b="b"/>
            <a:pathLst>
              <a:path w="7691215" h="7200900">
                <a:moveTo>
                  <a:pt x="0" y="0"/>
                </a:moveTo>
                <a:lnTo>
                  <a:pt x="7691215" y="0"/>
                </a:lnTo>
                <a:lnTo>
                  <a:pt x="7691215" y="7200900"/>
                </a:lnTo>
                <a:lnTo>
                  <a:pt x="0" y="72009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741687" y="2348433"/>
            <a:ext cx="7486758" cy="8099485"/>
          </a:xfrm>
          <a:custGeom>
            <a:avLst/>
            <a:gdLst/>
            <a:ahLst/>
            <a:cxnLst/>
            <a:rect l="l" t="t" r="r" b="b"/>
            <a:pathLst>
              <a:path w="7486758" h="8099485">
                <a:moveTo>
                  <a:pt x="0" y="0"/>
                </a:moveTo>
                <a:lnTo>
                  <a:pt x="7486758" y="0"/>
                </a:lnTo>
                <a:lnTo>
                  <a:pt x="7486758" y="8099485"/>
                </a:lnTo>
                <a:lnTo>
                  <a:pt x="0" y="8099485"/>
                </a:lnTo>
                <a:lnTo>
                  <a:pt x="0" y="0"/>
                </a:lnTo>
                <a:close/>
              </a:path>
            </a:pathLst>
          </a:custGeom>
          <a:blipFill>
            <a:blip r:embed="rId8"/>
            <a:stretch>
              <a:fillRect/>
            </a:stretch>
          </a:blipFill>
        </p:spPr>
      </p:sp>
      <p:sp>
        <p:nvSpPr>
          <p:cNvPr id="7" name="TextBox 7"/>
          <p:cNvSpPr txBox="1"/>
          <p:nvPr/>
        </p:nvSpPr>
        <p:spPr>
          <a:xfrm>
            <a:off x="741687" y="322795"/>
            <a:ext cx="14758253" cy="2025638"/>
          </a:xfrm>
          <a:prstGeom prst="rect">
            <a:avLst/>
          </a:prstGeom>
        </p:spPr>
        <p:txBody>
          <a:bodyPr lIns="0" tIns="0" rIns="0" bIns="0" rtlCol="0" anchor="t">
            <a:spAutoFit/>
          </a:bodyPr>
          <a:lstStyle/>
          <a:p>
            <a:pPr algn="l">
              <a:lnSpc>
                <a:spcPts val="7536"/>
              </a:lnSpc>
            </a:pPr>
            <a:r>
              <a:rPr lang="en-US" sz="7388" b="1">
                <a:solidFill>
                  <a:srgbClr val="0B5276"/>
                </a:solidFill>
                <a:latin typeface="Poppins Bold"/>
                <a:ea typeface="Poppins Bold"/>
                <a:cs typeface="Poppins Bold"/>
                <a:sym typeface="Poppins Bold"/>
              </a:rPr>
              <a:t>DIAGRAM APLIKASI DAN TAMPILAN OUTPUT</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467340" y="6915082"/>
            <a:ext cx="8362218" cy="3773451"/>
          </a:xfrm>
          <a:custGeom>
            <a:avLst/>
            <a:gdLst/>
            <a:ahLst/>
            <a:cxnLst/>
            <a:rect l="l" t="t" r="r" b="b"/>
            <a:pathLst>
              <a:path w="8362218" h="3773451">
                <a:moveTo>
                  <a:pt x="0" y="0"/>
                </a:moveTo>
                <a:lnTo>
                  <a:pt x="8362218" y="0"/>
                </a:lnTo>
                <a:lnTo>
                  <a:pt x="8362218" y="3773451"/>
                </a:lnTo>
                <a:lnTo>
                  <a:pt x="0" y="3773451"/>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4074640" y="-1457366"/>
            <a:ext cx="5147619" cy="4972132"/>
          </a:xfrm>
          <a:custGeom>
            <a:avLst/>
            <a:gdLst/>
            <a:ahLst/>
            <a:cxnLst/>
            <a:rect l="l" t="t" r="r" b="b"/>
            <a:pathLst>
              <a:path w="5147619" h="4972132">
                <a:moveTo>
                  <a:pt x="0" y="0"/>
                </a:moveTo>
                <a:lnTo>
                  <a:pt x="5147618" y="0"/>
                </a:lnTo>
                <a:lnTo>
                  <a:pt x="5147618" y="4972132"/>
                </a:lnTo>
                <a:lnTo>
                  <a:pt x="0" y="4972132"/>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254884" y="7604781"/>
            <a:ext cx="6243219" cy="2817253"/>
          </a:xfrm>
          <a:custGeom>
            <a:avLst/>
            <a:gdLst/>
            <a:ahLst/>
            <a:cxnLst/>
            <a:rect l="l" t="t" r="r" b="b"/>
            <a:pathLst>
              <a:path w="6243219" h="2817253">
                <a:moveTo>
                  <a:pt x="6243220" y="0"/>
                </a:moveTo>
                <a:lnTo>
                  <a:pt x="0" y="0"/>
                </a:lnTo>
                <a:lnTo>
                  <a:pt x="0" y="2817253"/>
                </a:lnTo>
                <a:lnTo>
                  <a:pt x="6243220" y="2817253"/>
                </a:lnTo>
                <a:lnTo>
                  <a:pt x="624322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5" name="Freeform 5"/>
          <p:cNvSpPr/>
          <p:nvPr/>
        </p:nvSpPr>
        <p:spPr>
          <a:xfrm flipH="1">
            <a:off x="5988336" y="7680981"/>
            <a:ext cx="6243219" cy="2817253"/>
          </a:xfrm>
          <a:custGeom>
            <a:avLst/>
            <a:gdLst/>
            <a:ahLst/>
            <a:cxnLst/>
            <a:rect l="l" t="t" r="r" b="b"/>
            <a:pathLst>
              <a:path w="6243219" h="2817253">
                <a:moveTo>
                  <a:pt x="6243219" y="0"/>
                </a:moveTo>
                <a:lnTo>
                  <a:pt x="0" y="0"/>
                </a:lnTo>
                <a:lnTo>
                  <a:pt x="0" y="2817253"/>
                </a:lnTo>
                <a:lnTo>
                  <a:pt x="6243219" y="2817253"/>
                </a:lnTo>
                <a:lnTo>
                  <a:pt x="6243219"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6" name="Freeform 6"/>
          <p:cNvSpPr/>
          <p:nvPr/>
        </p:nvSpPr>
        <p:spPr>
          <a:xfrm rot="1630092" flipH="1">
            <a:off x="-476751" y="6562"/>
            <a:ext cx="2677499" cy="3564059"/>
          </a:xfrm>
          <a:custGeom>
            <a:avLst/>
            <a:gdLst/>
            <a:ahLst/>
            <a:cxnLst/>
            <a:rect l="l" t="t" r="r" b="b"/>
            <a:pathLst>
              <a:path w="2677499" h="3564059">
                <a:moveTo>
                  <a:pt x="2677499" y="0"/>
                </a:moveTo>
                <a:lnTo>
                  <a:pt x="0" y="0"/>
                </a:lnTo>
                <a:lnTo>
                  <a:pt x="0" y="3564059"/>
                </a:lnTo>
                <a:lnTo>
                  <a:pt x="2677499" y="3564059"/>
                </a:lnTo>
                <a:lnTo>
                  <a:pt x="2677499"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3724650" y="1788591"/>
            <a:ext cx="10770590" cy="8041799"/>
          </a:xfrm>
          <a:custGeom>
            <a:avLst/>
            <a:gdLst/>
            <a:ahLst/>
            <a:cxnLst/>
            <a:rect l="l" t="t" r="r" b="b"/>
            <a:pathLst>
              <a:path w="10770590" h="8041799">
                <a:moveTo>
                  <a:pt x="0" y="0"/>
                </a:moveTo>
                <a:lnTo>
                  <a:pt x="10770590" y="0"/>
                </a:lnTo>
                <a:lnTo>
                  <a:pt x="10770590" y="8041800"/>
                </a:lnTo>
                <a:lnTo>
                  <a:pt x="0" y="8041800"/>
                </a:lnTo>
                <a:lnTo>
                  <a:pt x="0" y="0"/>
                </a:lnTo>
                <a:close/>
              </a:path>
            </a:pathLst>
          </a:custGeom>
          <a:blipFill>
            <a:blip r:embed="rId8"/>
            <a:stretch>
              <a:fillRect/>
            </a:stretch>
          </a:blipFill>
        </p:spPr>
      </p:sp>
      <p:sp>
        <p:nvSpPr>
          <p:cNvPr id="8" name="TextBox 8"/>
          <p:cNvSpPr txBox="1"/>
          <p:nvPr/>
        </p:nvSpPr>
        <p:spPr>
          <a:xfrm>
            <a:off x="5718377" y="297384"/>
            <a:ext cx="6851247" cy="1491208"/>
          </a:xfrm>
          <a:prstGeom prst="rect">
            <a:avLst/>
          </a:prstGeom>
        </p:spPr>
        <p:txBody>
          <a:bodyPr lIns="0" tIns="0" rIns="0" bIns="0" rtlCol="0" anchor="t">
            <a:spAutoFit/>
          </a:bodyPr>
          <a:lstStyle/>
          <a:p>
            <a:pPr algn="ctr">
              <a:lnSpc>
                <a:spcPts val="5527"/>
              </a:lnSpc>
            </a:pPr>
            <a:r>
              <a:rPr lang="en-US" sz="5418" b="1">
                <a:solidFill>
                  <a:srgbClr val="0B5276"/>
                </a:solidFill>
                <a:latin typeface="Poppins Bold"/>
                <a:ea typeface="Poppins Bold"/>
                <a:cs typeface="Poppins Bold"/>
                <a:sym typeface="Poppins Bold"/>
              </a:rPr>
              <a:t>TAMPILAN OUTPUT FLOWCHART</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001772" y="387771"/>
            <a:ext cx="12284457" cy="902318"/>
          </a:xfrm>
          <a:prstGeom prst="rect">
            <a:avLst/>
          </a:prstGeom>
        </p:spPr>
        <p:txBody>
          <a:bodyPr lIns="0" tIns="0" rIns="0" bIns="0" rtlCol="0" anchor="t">
            <a:spAutoFit/>
          </a:bodyPr>
          <a:lstStyle/>
          <a:p>
            <a:pPr algn="l">
              <a:lnSpc>
                <a:spcPts val="6388"/>
              </a:lnSpc>
            </a:pPr>
            <a:r>
              <a:rPr lang="en-US" sz="6263" b="1">
                <a:solidFill>
                  <a:srgbClr val="0B5276"/>
                </a:solidFill>
                <a:latin typeface="Poppins Bold"/>
                <a:ea typeface="Poppins Bold"/>
                <a:cs typeface="Poppins Bold"/>
                <a:sym typeface="Poppins Bold"/>
              </a:rPr>
              <a:t>PENEJELASAN KODE PROGRAM</a:t>
            </a:r>
          </a:p>
        </p:txBody>
      </p:sp>
      <p:sp>
        <p:nvSpPr>
          <p:cNvPr id="3" name="TextBox 3"/>
          <p:cNvSpPr txBox="1"/>
          <p:nvPr/>
        </p:nvSpPr>
        <p:spPr>
          <a:xfrm>
            <a:off x="1028700" y="1658799"/>
            <a:ext cx="16415429" cy="7835265"/>
          </a:xfrm>
          <a:prstGeom prst="rect">
            <a:avLst/>
          </a:prstGeom>
        </p:spPr>
        <p:txBody>
          <a:bodyPr lIns="0" tIns="0" rIns="0" bIns="0" rtlCol="0" anchor="t">
            <a:spAutoFit/>
          </a:bodyPr>
          <a:lstStyle/>
          <a:p>
            <a:pPr algn="l">
              <a:lnSpc>
                <a:spcPts val="2970"/>
              </a:lnSpc>
            </a:pPr>
            <a:r>
              <a:rPr lang="en-US" sz="2700">
                <a:solidFill>
                  <a:srgbClr val="0B5276"/>
                </a:solidFill>
                <a:latin typeface="Poppins"/>
                <a:ea typeface="Poppins"/>
                <a:cs typeface="Poppins"/>
                <a:sym typeface="Poppins"/>
              </a:rPr>
              <a:t>DATA SEGMENT</a:t>
            </a:r>
          </a:p>
          <a:p>
            <a:pPr algn="l">
              <a:lnSpc>
                <a:spcPts val="2970"/>
              </a:lnSpc>
            </a:pPr>
            <a:r>
              <a:rPr lang="en-US" sz="2700">
                <a:solidFill>
                  <a:srgbClr val="0B5276"/>
                </a:solidFill>
                <a:latin typeface="Poppins"/>
                <a:ea typeface="Poppins"/>
                <a:cs typeface="Poppins"/>
                <a:sym typeface="Poppins"/>
              </a:rPr>
              <a:t>   van1 db 'Selamat datang di Perpustakaan!', 0Dh, 0Ah, '$'</a:t>
            </a:r>
          </a:p>
          <a:p>
            <a:pPr algn="l">
              <a:lnSpc>
                <a:spcPts val="2970"/>
              </a:lnSpc>
            </a:pPr>
            <a:r>
              <a:rPr lang="en-US" sz="2700">
                <a:solidFill>
                  <a:srgbClr val="0B5276"/>
                </a:solidFill>
                <a:latin typeface="Poppins"/>
                <a:ea typeface="Poppins"/>
                <a:cs typeface="Poppins"/>
                <a:sym typeface="Poppins"/>
              </a:rPr>
              <a:t>   nama db 0dh, 0ah,'Masukkan Nama Anda: ', '$'</a:t>
            </a:r>
          </a:p>
          <a:p>
            <a:pPr algn="l">
              <a:lnSpc>
                <a:spcPts val="2970"/>
              </a:lnSpc>
            </a:pPr>
            <a:r>
              <a:rPr lang="en-US" sz="2700">
                <a:solidFill>
                  <a:srgbClr val="0B5276"/>
                </a:solidFill>
                <a:latin typeface="Poppins"/>
                <a:ea typeface="Poppins"/>
                <a:cs typeface="Poppins"/>
                <a:sym typeface="Poppins"/>
              </a:rPr>
              <a:t>   tampung_nama db 20, ?, 20 dup('$')</a:t>
            </a:r>
          </a:p>
          <a:p>
            <a:pPr algn="l">
              <a:lnSpc>
                <a:spcPts val="2970"/>
              </a:lnSpc>
            </a:pPr>
            <a:r>
              <a:rPr lang="en-US" sz="2700">
                <a:solidFill>
                  <a:srgbClr val="0B5276"/>
                </a:solidFill>
                <a:latin typeface="Poppins"/>
                <a:ea typeface="Poppins"/>
                <a:cs typeface="Poppins"/>
                <a:sym typeface="Poppins"/>
              </a:rPr>
              <a:t>   id db 0dh, 0ah,'Masukkan ID Anda: ', '$'</a:t>
            </a:r>
          </a:p>
          <a:p>
            <a:pPr algn="l">
              <a:lnSpc>
                <a:spcPts val="2970"/>
              </a:lnSpc>
            </a:pPr>
            <a:r>
              <a:rPr lang="en-US" sz="2700">
                <a:solidFill>
                  <a:srgbClr val="0B5276"/>
                </a:solidFill>
                <a:latin typeface="Poppins"/>
                <a:ea typeface="Poppins"/>
                <a:cs typeface="Poppins"/>
                <a:sym typeface="Poppins"/>
              </a:rPr>
              <a:t>   tampung_id db 20, ?, 20 dup('$')</a:t>
            </a:r>
          </a:p>
          <a:p>
            <a:pPr algn="l">
              <a:lnSpc>
                <a:spcPts val="2970"/>
              </a:lnSpc>
            </a:pPr>
            <a:r>
              <a:rPr lang="en-US" sz="2700">
                <a:solidFill>
                  <a:srgbClr val="0B5276"/>
                </a:solidFill>
                <a:latin typeface="Poppins"/>
                <a:ea typeface="Poppins"/>
                <a:cs typeface="Poppins"/>
                <a:sym typeface="Poppins"/>
              </a:rPr>
              <a:t>   van2 db 0dh, 0ah,'Pilih Menu Peminjaman Buku:', 0Dh, 0Ah, '$'</a:t>
            </a:r>
          </a:p>
          <a:p>
            <a:pPr algn="l">
              <a:lnSpc>
                <a:spcPts val="2970"/>
              </a:lnSpc>
            </a:pPr>
            <a:r>
              <a:rPr lang="en-US" sz="2700">
                <a:solidFill>
                  <a:srgbClr val="0B5276"/>
                </a:solidFill>
                <a:latin typeface="Poppins"/>
                <a:ea typeface="Poppins"/>
                <a:cs typeface="Poppins"/>
                <a:sym typeface="Poppins"/>
              </a:rPr>
              <a:t>   van3 db '1. Buku Dasar Sistem Komputer', 0Dh, 0Ah, '2. Buku Dasar-Dasar Pemrograman', 0Dh, 0Ah, '3. Buku Manajemen Data Informasi', 0Dh, 0Ah, '4. Buku Logika Informatika', 0Dh, 0Ah, '$'</a:t>
            </a:r>
          </a:p>
          <a:p>
            <a:pPr algn="l">
              <a:lnSpc>
                <a:spcPts val="2970"/>
              </a:lnSpc>
            </a:pPr>
            <a:r>
              <a:rPr lang="en-US" sz="2700">
                <a:solidFill>
                  <a:srgbClr val="0B5276"/>
                </a:solidFill>
                <a:latin typeface="Poppins"/>
                <a:ea typeface="Poppins"/>
                <a:cs typeface="Poppins"/>
                <a:sym typeface="Poppins"/>
              </a:rPr>
              <a:t>   van4 db 0dh, 0ah, 'Buku yang Anda pinjam: ', '$'</a:t>
            </a:r>
          </a:p>
          <a:p>
            <a:pPr algn="l">
              <a:lnSpc>
                <a:spcPts val="2970"/>
              </a:lnSpc>
            </a:pPr>
            <a:r>
              <a:rPr lang="en-US" sz="2700">
                <a:solidFill>
                  <a:srgbClr val="0B5276"/>
                </a:solidFill>
                <a:latin typeface="Poppins"/>
                <a:ea typeface="Poppins"/>
                <a:cs typeface="Poppins"/>
                <a:sym typeface="Poppins"/>
              </a:rPr>
              <a:t>masukkan_pilihan db 'Masukkan pilihan Anda: ', 0Dh, 0Ah, '$'</a:t>
            </a:r>
          </a:p>
          <a:p>
            <a:pPr algn="l">
              <a:lnSpc>
                <a:spcPts val="2970"/>
              </a:lnSpc>
            </a:pPr>
            <a:r>
              <a:rPr lang="en-US" sz="2700">
                <a:solidFill>
                  <a:srgbClr val="0B5276"/>
                </a:solidFill>
                <a:latin typeface="Poppins"/>
                <a:ea typeface="Poppins"/>
                <a:cs typeface="Poppins"/>
                <a:sym typeface="Poppins"/>
              </a:rPr>
              <a:t>   buku1 db 'Buku Dasar Sistem Komputer', 0Dh, 0Ah, '$'</a:t>
            </a:r>
          </a:p>
          <a:p>
            <a:pPr algn="l">
              <a:lnSpc>
                <a:spcPts val="2970"/>
              </a:lnSpc>
            </a:pPr>
            <a:r>
              <a:rPr lang="en-US" sz="2700">
                <a:solidFill>
                  <a:srgbClr val="0B5276"/>
                </a:solidFill>
                <a:latin typeface="Poppins"/>
                <a:ea typeface="Poppins"/>
                <a:cs typeface="Poppins"/>
                <a:sym typeface="Poppins"/>
              </a:rPr>
              <a:t>   buku2 db 'Buku Dasar-Dasar Pemrograman', 0Dh, 0Ah, '$'</a:t>
            </a:r>
          </a:p>
          <a:p>
            <a:pPr algn="l">
              <a:lnSpc>
                <a:spcPts val="2970"/>
              </a:lnSpc>
            </a:pPr>
            <a:r>
              <a:rPr lang="en-US" sz="2700">
                <a:solidFill>
                  <a:srgbClr val="0B5276"/>
                </a:solidFill>
                <a:latin typeface="Poppins"/>
                <a:ea typeface="Poppins"/>
                <a:cs typeface="Poppins"/>
                <a:sym typeface="Poppins"/>
              </a:rPr>
              <a:t>   buku3 db 'Buku Manajemen Data Informasi', 0Dh, 0Ah, '$'</a:t>
            </a:r>
          </a:p>
          <a:p>
            <a:pPr algn="l">
              <a:lnSpc>
                <a:spcPts val="2970"/>
              </a:lnSpc>
            </a:pPr>
            <a:r>
              <a:rPr lang="en-US" sz="2700">
                <a:solidFill>
                  <a:srgbClr val="0B5276"/>
                </a:solidFill>
                <a:latin typeface="Poppins"/>
                <a:ea typeface="Poppins"/>
                <a:cs typeface="Poppins"/>
                <a:sym typeface="Poppins"/>
              </a:rPr>
              <a:t>   buku4 db 'Buku Logika Informatika', 0Dh, 0Ah, '$'</a:t>
            </a:r>
          </a:p>
          <a:p>
            <a:pPr algn="l">
              <a:lnSpc>
                <a:spcPts val="2970"/>
              </a:lnSpc>
            </a:pPr>
            <a:r>
              <a:rPr lang="en-US" sz="2700">
                <a:solidFill>
                  <a:srgbClr val="0B5276"/>
                </a:solidFill>
                <a:latin typeface="Poppins"/>
                <a:ea typeface="Poppins"/>
                <a:cs typeface="Poppins"/>
                <a:sym typeface="Poppins"/>
              </a:rPr>
              <a:t>   van5 db 'Terima kasih, program selesai.', 0Dh, 0Ah, '$'</a:t>
            </a:r>
          </a:p>
          <a:p>
            <a:pPr algn="l">
              <a:lnSpc>
                <a:spcPts val="2970"/>
              </a:lnSpc>
            </a:pPr>
            <a:r>
              <a:rPr lang="en-US" sz="2700">
                <a:solidFill>
                  <a:srgbClr val="0B5276"/>
                </a:solidFill>
                <a:latin typeface="Poppins"/>
                <a:ea typeface="Poppins"/>
                <a:cs typeface="Poppins"/>
                <a:sym typeface="Poppins"/>
              </a:rPr>
              <a:t>   van6 db 'Apakah ingin memilih lagi? (Y/N): ', '$'</a:t>
            </a:r>
          </a:p>
          <a:p>
            <a:pPr algn="l">
              <a:lnSpc>
                <a:spcPts val="2970"/>
              </a:lnSpc>
            </a:pPr>
            <a:r>
              <a:rPr lang="en-US" sz="2700">
                <a:solidFill>
                  <a:srgbClr val="0B5276"/>
                </a:solidFill>
                <a:latin typeface="Poppins"/>
                <a:ea typeface="Poppins"/>
                <a:cs typeface="Poppins"/>
                <a:sym typeface="Poppins"/>
              </a:rPr>
              <a:t>   error db 'Input tidak valid. Coba lagi.', 0Dh, 0Ah, '$'</a:t>
            </a:r>
          </a:p>
          <a:p>
            <a:pPr algn="l">
              <a:lnSpc>
                <a:spcPts val="2970"/>
              </a:lnSpc>
            </a:pPr>
            <a:r>
              <a:rPr lang="en-US" sz="2700">
                <a:solidFill>
                  <a:srgbClr val="0B5276"/>
                </a:solidFill>
                <a:latin typeface="Poppins"/>
                <a:ea typeface="Poppins"/>
                <a:cs typeface="Poppins"/>
                <a:sym typeface="Poppins"/>
              </a:rPr>
              <a:t>   van7 db 'Program telah selesai. Sampai jumpa!', 0Dh, 0Ah, '$'</a:t>
            </a:r>
          </a:p>
          <a:p>
            <a:pPr algn="l">
              <a:lnSpc>
                <a:spcPts val="2970"/>
              </a:lnSpc>
            </a:pPr>
            <a:r>
              <a:rPr lang="en-US" sz="2700">
                <a:solidFill>
                  <a:srgbClr val="0B5276"/>
                </a:solidFill>
                <a:latin typeface="Poppins"/>
                <a:ea typeface="Poppins"/>
                <a:cs typeface="Poppins"/>
                <a:sym typeface="Poppins"/>
              </a:rPr>
              <a:t>DATA ENDS</a:t>
            </a:r>
          </a:p>
          <a:p>
            <a:pPr algn="l">
              <a:lnSpc>
                <a:spcPts val="2970"/>
              </a:lnSpc>
            </a:pPr>
            <a:endParaRPr lang="en-US" sz="2700">
              <a:solidFill>
                <a:srgbClr val="0B5276"/>
              </a:solidFill>
              <a:latin typeface="Poppins"/>
              <a:ea typeface="Poppins"/>
              <a:cs typeface="Poppins"/>
              <a:sym typeface="Poppins"/>
            </a:endParaRPr>
          </a:p>
        </p:txBody>
      </p:sp>
      <p:sp>
        <p:nvSpPr>
          <p:cNvPr id="4" name="Freeform 4"/>
          <p:cNvSpPr/>
          <p:nvPr/>
        </p:nvSpPr>
        <p:spPr>
          <a:xfrm>
            <a:off x="12212505" y="6724783"/>
            <a:ext cx="8362218" cy="3773451"/>
          </a:xfrm>
          <a:custGeom>
            <a:avLst/>
            <a:gdLst/>
            <a:ahLst/>
            <a:cxnLst/>
            <a:rect l="l" t="t" r="r" b="b"/>
            <a:pathLst>
              <a:path w="8362218" h="3773451">
                <a:moveTo>
                  <a:pt x="0" y="0"/>
                </a:moveTo>
                <a:lnTo>
                  <a:pt x="8362218" y="0"/>
                </a:lnTo>
                <a:lnTo>
                  <a:pt x="8362218" y="3773451"/>
                </a:lnTo>
                <a:lnTo>
                  <a:pt x="0" y="3773451"/>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5" name="Freeform 5"/>
          <p:cNvSpPr/>
          <p:nvPr/>
        </p:nvSpPr>
        <p:spPr>
          <a:xfrm>
            <a:off x="14074640" y="-1457366"/>
            <a:ext cx="5147619" cy="4972132"/>
          </a:xfrm>
          <a:custGeom>
            <a:avLst/>
            <a:gdLst/>
            <a:ahLst/>
            <a:cxnLst/>
            <a:rect l="l" t="t" r="r" b="b"/>
            <a:pathLst>
              <a:path w="5147619" h="4972132">
                <a:moveTo>
                  <a:pt x="0" y="0"/>
                </a:moveTo>
                <a:lnTo>
                  <a:pt x="5147618" y="0"/>
                </a:lnTo>
                <a:lnTo>
                  <a:pt x="5147618" y="4972132"/>
                </a:lnTo>
                <a:lnTo>
                  <a:pt x="0" y="4972132"/>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
        <p:nvSpPr>
          <p:cNvPr id="6" name="Freeform 6"/>
          <p:cNvSpPr/>
          <p:nvPr/>
        </p:nvSpPr>
        <p:spPr>
          <a:xfrm flipH="1">
            <a:off x="-254884" y="7604781"/>
            <a:ext cx="6243219" cy="2817253"/>
          </a:xfrm>
          <a:custGeom>
            <a:avLst/>
            <a:gdLst/>
            <a:ahLst/>
            <a:cxnLst/>
            <a:rect l="l" t="t" r="r" b="b"/>
            <a:pathLst>
              <a:path w="6243219" h="2817253">
                <a:moveTo>
                  <a:pt x="6243220" y="0"/>
                </a:moveTo>
                <a:lnTo>
                  <a:pt x="0" y="0"/>
                </a:lnTo>
                <a:lnTo>
                  <a:pt x="0" y="2817253"/>
                </a:lnTo>
                <a:lnTo>
                  <a:pt x="6243220" y="2817253"/>
                </a:lnTo>
                <a:lnTo>
                  <a:pt x="624322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7" name="Freeform 7"/>
          <p:cNvSpPr/>
          <p:nvPr/>
        </p:nvSpPr>
        <p:spPr>
          <a:xfrm flipH="1">
            <a:off x="5988336" y="7680981"/>
            <a:ext cx="6243219" cy="2817253"/>
          </a:xfrm>
          <a:custGeom>
            <a:avLst/>
            <a:gdLst/>
            <a:ahLst/>
            <a:cxnLst/>
            <a:rect l="l" t="t" r="r" b="b"/>
            <a:pathLst>
              <a:path w="6243219" h="2817253">
                <a:moveTo>
                  <a:pt x="6243219" y="0"/>
                </a:moveTo>
                <a:lnTo>
                  <a:pt x="0" y="0"/>
                </a:lnTo>
                <a:lnTo>
                  <a:pt x="0" y="2817253"/>
                </a:lnTo>
                <a:lnTo>
                  <a:pt x="6243219" y="2817253"/>
                </a:lnTo>
                <a:lnTo>
                  <a:pt x="6243219"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212505" y="6724783"/>
            <a:ext cx="8362218" cy="3773451"/>
          </a:xfrm>
          <a:custGeom>
            <a:avLst/>
            <a:gdLst/>
            <a:ahLst/>
            <a:cxnLst/>
            <a:rect l="l" t="t" r="r" b="b"/>
            <a:pathLst>
              <a:path w="8362218" h="3773451">
                <a:moveTo>
                  <a:pt x="0" y="0"/>
                </a:moveTo>
                <a:lnTo>
                  <a:pt x="8362218" y="0"/>
                </a:lnTo>
                <a:lnTo>
                  <a:pt x="8362218" y="3773451"/>
                </a:lnTo>
                <a:lnTo>
                  <a:pt x="0" y="3773451"/>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4074640" y="-1457366"/>
            <a:ext cx="5147619" cy="4972132"/>
          </a:xfrm>
          <a:custGeom>
            <a:avLst/>
            <a:gdLst/>
            <a:ahLst/>
            <a:cxnLst/>
            <a:rect l="l" t="t" r="r" b="b"/>
            <a:pathLst>
              <a:path w="5147619" h="4972132">
                <a:moveTo>
                  <a:pt x="0" y="0"/>
                </a:moveTo>
                <a:lnTo>
                  <a:pt x="5147618" y="0"/>
                </a:lnTo>
                <a:lnTo>
                  <a:pt x="5147618" y="4972132"/>
                </a:lnTo>
                <a:lnTo>
                  <a:pt x="0" y="4972132"/>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254884" y="7604781"/>
            <a:ext cx="6243219" cy="2817253"/>
          </a:xfrm>
          <a:custGeom>
            <a:avLst/>
            <a:gdLst/>
            <a:ahLst/>
            <a:cxnLst/>
            <a:rect l="l" t="t" r="r" b="b"/>
            <a:pathLst>
              <a:path w="6243219" h="2817253">
                <a:moveTo>
                  <a:pt x="6243220" y="0"/>
                </a:moveTo>
                <a:lnTo>
                  <a:pt x="0" y="0"/>
                </a:lnTo>
                <a:lnTo>
                  <a:pt x="0" y="2817253"/>
                </a:lnTo>
                <a:lnTo>
                  <a:pt x="6243220" y="2817253"/>
                </a:lnTo>
                <a:lnTo>
                  <a:pt x="624322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5" name="Freeform 5"/>
          <p:cNvSpPr/>
          <p:nvPr/>
        </p:nvSpPr>
        <p:spPr>
          <a:xfrm flipH="1">
            <a:off x="5988336" y="7680981"/>
            <a:ext cx="6243219" cy="2817253"/>
          </a:xfrm>
          <a:custGeom>
            <a:avLst/>
            <a:gdLst/>
            <a:ahLst/>
            <a:cxnLst/>
            <a:rect l="l" t="t" r="r" b="b"/>
            <a:pathLst>
              <a:path w="6243219" h="2817253">
                <a:moveTo>
                  <a:pt x="6243219" y="0"/>
                </a:moveTo>
                <a:lnTo>
                  <a:pt x="0" y="0"/>
                </a:lnTo>
                <a:lnTo>
                  <a:pt x="0" y="2817253"/>
                </a:lnTo>
                <a:lnTo>
                  <a:pt x="6243219" y="2817253"/>
                </a:lnTo>
                <a:lnTo>
                  <a:pt x="6243219"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6" name="Freeform 6"/>
          <p:cNvSpPr/>
          <p:nvPr/>
        </p:nvSpPr>
        <p:spPr>
          <a:xfrm flipH="1">
            <a:off x="12691427" y="4101612"/>
            <a:ext cx="6530832" cy="7809664"/>
          </a:xfrm>
          <a:custGeom>
            <a:avLst/>
            <a:gdLst/>
            <a:ahLst/>
            <a:cxnLst/>
            <a:rect l="l" t="t" r="r" b="b"/>
            <a:pathLst>
              <a:path w="6530832" h="7809664">
                <a:moveTo>
                  <a:pt x="6530831" y="0"/>
                </a:moveTo>
                <a:lnTo>
                  <a:pt x="0" y="0"/>
                </a:lnTo>
                <a:lnTo>
                  <a:pt x="0" y="7809664"/>
                </a:lnTo>
                <a:lnTo>
                  <a:pt x="6530831" y="7809664"/>
                </a:lnTo>
                <a:lnTo>
                  <a:pt x="6530831"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403774" y="234029"/>
            <a:ext cx="15134257" cy="10052971"/>
          </a:xfrm>
          <a:prstGeom prst="rect">
            <a:avLst/>
          </a:prstGeom>
        </p:spPr>
        <p:txBody>
          <a:bodyPr lIns="0" tIns="0" rIns="0" bIns="0" rtlCol="0" anchor="t">
            <a:spAutoFit/>
          </a:bodyPr>
          <a:lstStyle/>
          <a:p>
            <a:pPr algn="l">
              <a:lnSpc>
                <a:spcPts val="1494"/>
              </a:lnSpc>
            </a:pPr>
            <a:r>
              <a:rPr lang="en-US" sz="1494">
                <a:solidFill>
                  <a:srgbClr val="0B5276"/>
                </a:solidFill>
                <a:latin typeface="Poppins"/>
                <a:ea typeface="Poppins"/>
                <a:cs typeface="Poppins"/>
                <a:sym typeface="Poppins"/>
              </a:rPr>
              <a:t>CODE SEGMENT</a:t>
            </a:r>
          </a:p>
          <a:p>
            <a:pPr algn="l">
              <a:lnSpc>
                <a:spcPts val="1494"/>
              </a:lnSpc>
            </a:pPr>
            <a:r>
              <a:rPr lang="en-US" sz="1494">
                <a:solidFill>
                  <a:srgbClr val="0B5276"/>
                </a:solidFill>
                <a:latin typeface="Poppins"/>
                <a:ea typeface="Poppins"/>
                <a:cs typeface="Poppins"/>
                <a:sym typeface="Poppins"/>
              </a:rPr>
              <a:t>ASSUME CS:CODE, DS:DATA</a:t>
            </a:r>
          </a:p>
          <a:p>
            <a:pPr algn="l">
              <a:lnSpc>
                <a:spcPts val="1494"/>
              </a:lnSpc>
            </a:pPr>
            <a:endParaRPr lang="en-US" sz="1494">
              <a:solidFill>
                <a:srgbClr val="0B5276"/>
              </a:solidFill>
              <a:latin typeface="Poppins"/>
              <a:ea typeface="Poppins"/>
              <a:cs typeface="Poppins"/>
              <a:sym typeface="Poppins"/>
            </a:endParaRPr>
          </a:p>
          <a:p>
            <a:pPr algn="l">
              <a:lnSpc>
                <a:spcPts val="1494"/>
              </a:lnSpc>
            </a:pPr>
            <a:r>
              <a:rPr lang="en-US" sz="1494">
                <a:solidFill>
                  <a:srgbClr val="0B5276"/>
                </a:solidFill>
                <a:latin typeface="Poppins"/>
                <a:ea typeface="Poppins"/>
                <a:cs typeface="Poppins"/>
                <a:sym typeface="Poppins"/>
              </a:rPr>
              <a:t>START:</a:t>
            </a:r>
          </a:p>
          <a:p>
            <a:pPr algn="l">
              <a:lnSpc>
                <a:spcPts val="1494"/>
              </a:lnSpc>
            </a:pPr>
            <a:r>
              <a:rPr lang="en-US" sz="1494">
                <a:solidFill>
                  <a:srgbClr val="0B5276"/>
                </a:solidFill>
                <a:latin typeface="Poppins"/>
                <a:ea typeface="Poppins"/>
                <a:cs typeface="Poppins"/>
                <a:sym typeface="Poppins"/>
              </a:rPr>
              <a:t>    ; Inisialisasi Data Segment</a:t>
            </a:r>
          </a:p>
          <a:p>
            <a:pPr algn="l">
              <a:lnSpc>
                <a:spcPts val="1494"/>
              </a:lnSpc>
            </a:pPr>
            <a:r>
              <a:rPr lang="en-US" sz="1494">
                <a:solidFill>
                  <a:srgbClr val="0B5276"/>
                </a:solidFill>
                <a:latin typeface="Poppins"/>
                <a:ea typeface="Poppins"/>
                <a:cs typeface="Poppins"/>
                <a:sym typeface="Poppins"/>
              </a:rPr>
              <a:t>    MOV AX, DATA</a:t>
            </a:r>
          </a:p>
          <a:p>
            <a:pPr algn="l">
              <a:lnSpc>
                <a:spcPts val="1494"/>
              </a:lnSpc>
            </a:pPr>
            <a:r>
              <a:rPr lang="en-US" sz="1494">
                <a:solidFill>
                  <a:srgbClr val="0B5276"/>
                </a:solidFill>
                <a:latin typeface="Poppins"/>
                <a:ea typeface="Poppins"/>
                <a:cs typeface="Poppins"/>
                <a:sym typeface="Poppins"/>
              </a:rPr>
              <a:t>    MOV DS, AX</a:t>
            </a:r>
          </a:p>
          <a:p>
            <a:pPr algn="l">
              <a:lnSpc>
                <a:spcPts val="1494"/>
              </a:lnSpc>
            </a:pPr>
            <a:endParaRPr lang="en-US" sz="1494">
              <a:solidFill>
                <a:srgbClr val="0B5276"/>
              </a:solidFill>
              <a:latin typeface="Poppins"/>
              <a:ea typeface="Poppins"/>
              <a:cs typeface="Poppins"/>
              <a:sym typeface="Poppins"/>
            </a:endParaRPr>
          </a:p>
          <a:p>
            <a:pPr algn="l">
              <a:lnSpc>
                <a:spcPts val="1494"/>
              </a:lnSpc>
            </a:pPr>
            <a:r>
              <a:rPr lang="en-US" sz="1494">
                <a:solidFill>
                  <a:srgbClr val="0B5276"/>
                </a:solidFill>
                <a:latin typeface="Poppins"/>
                <a:ea typeface="Poppins"/>
                <a:cs typeface="Poppins"/>
                <a:sym typeface="Poppins"/>
              </a:rPr>
              <a:t>    ; Tampilkan ucapan selamat datang</a:t>
            </a:r>
          </a:p>
          <a:p>
            <a:pPr algn="l">
              <a:lnSpc>
                <a:spcPts val="1494"/>
              </a:lnSpc>
            </a:pPr>
            <a:r>
              <a:rPr lang="en-US" sz="1494">
                <a:solidFill>
                  <a:srgbClr val="0B5276"/>
                </a:solidFill>
                <a:latin typeface="Poppins"/>
                <a:ea typeface="Poppins"/>
                <a:cs typeface="Poppins"/>
                <a:sym typeface="Poppins"/>
              </a:rPr>
              <a:t>    MOV AH, 09H</a:t>
            </a:r>
          </a:p>
          <a:p>
            <a:pPr algn="l">
              <a:lnSpc>
                <a:spcPts val="1494"/>
              </a:lnSpc>
            </a:pPr>
            <a:r>
              <a:rPr lang="en-US" sz="1494">
                <a:solidFill>
                  <a:srgbClr val="0B5276"/>
                </a:solidFill>
                <a:latin typeface="Poppins"/>
                <a:ea typeface="Poppins"/>
                <a:cs typeface="Poppins"/>
                <a:sym typeface="Poppins"/>
              </a:rPr>
              <a:t>    LEA DX, van1</a:t>
            </a:r>
          </a:p>
          <a:p>
            <a:pPr algn="l">
              <a:lnSpc>
                <a:spcPts val="1494"/>
              </a:lnSpc>
            </a:pPr>
            <a:r>
              <a:rPr lang="en-US" sz="1494">
                <a:solidFill>
                  <a:srgbClr val="0B5276"/>
                </a:solidFill>
                <a:latin typeface="Poppins"/>
                <a:ea typeface="Poppins"/>
                <a:cs typeface="Poppins"/>
                <a:sym typeface="Poppins"/>
              </a:rPr>
              <a:t>    INT 21H</a:t>
            </a:r>
          </a:p>
          <a:p>
            <a:pPr algn="l">
              <a:lnSpc>
                <a:spcPts val="1494"/>
              </a:lnSpc>
            </a:pPr>
            <a:endParaRPr lang="en-US" sz="1494">
              <a:solidFill>
                <a:srgbClr val="0B5276"/>
              </a:solidFill>
              <a:latin typeface="Poppins"/>
              <a:ea typeface="Poppins"/>
              <a:cs typeface="Poppins"/>
              <a:sym typeface="Poppins"/>
            </a:endParaRPr>
          </a:p>
          <a:p>
            <a:pPr algn="l">
              <a:lnSpc>
                <a:spcPts val="1494"/>
              </a:lnSpc>
            </a:pPr>
            <a:r>
              <a:rPr lang="en-US" sz="1494">
                <a:solidFill>
                  <a:srgbClr val="0B5276"/>
                </a:solidFill>
                <a:latin typeface="Poppins"/>
                <a:ea typeface="Poppins"/>
                <a:cs typeface="Poppins"/>
                <a:sym typeface="Poppins"/>
              </a:rPr>
              <a:t>    ; Memasukkan nama</a:t>
            </a:r>
          </a:p>
          <a:p>
            <a:pPr algn="l">
              <a:lnSpc>
                <a:spcPts val="1494"/>
              </a:lnSpc>
            </a:pPr>
            <a:r>
              <a:rPr lang="en-US" sz="1494">
                <a:solidFill>
                  <a:srgbClr val="0B5276"/>
                </a:solidFill>
                <a:latin typeface="Poppins"/>
                <a:ea typeface="Poppins"/>
                <a:cs typeface="Poppins"/>
                <a:sym typeface="Poppins"/>
              </a:rPr>
              <a:t>    MOV AH, 09H</a:t>
            </a:r>
          </a:p>
          <a:p>
            <a:pPr algn="l">
              <a:lnSpc>
                <a:spcPts val="1494"/>
              </a:lnSpc>
            </a:pPr>
            <a:r>
              <a:rPr lang="en-US" sz="1494">
                <a:solidFill>
                  <a:srgbClr val="0B5276"/>
                </a:solidFill>
                <a:latin typeface="Poppins"/>
                <a:ea typeface="Poppins"/>
                <a:cs typeface="Poppins"/>
                <a:sym typeface="Poppins"/>
              </a:rPr>
              <a:t>    LEA DX, nama</a:t>
            </a:r>
          </a:p>
          <a:p>
            <a:pPr algn="l">
              <a:lnSpc>
                <a:spcPts val="1494"/>
              </a:lnSpc>
            </a:pPr>
            <a:r>
              <a:rPr lang="en-US" sz="1494">
                <a:solidFill>
                  <a:srgbClr val="0B5276"/>
                </a:solidFill>
                <a:latin typeface="Poppins"/>
                <a:ea typeface="Poppins"/>
                <a:cs typeface="Poppins"/>
                <a:sym typeface="Poppins"/>
              </a:rPr>
              <a:t>    INT 21H</a:t>
            </a:r>
          </a:p>
          <a:p>
            <a:pPr algn="l">
              <a:lnSpc>
                <a:spcPts val="1494"/>
              </a:lnSpc>
            </a:pPr>
            <a:r>
              <a:rPr lang="en-US" sz="1494">
                <a:solidFill>
                  <a:srgbClr val="0B5276"/>
                </a:solidFill>
                <a:latin typeface="Poppins"/>
                <a:ea typeface="Poppins"/>
                <a:cs typeface="Poppins"/>
                <a:sym typeface="Poppins"/>
              </a:rPr>
              <a:t>    MOV AH, 0AH</a:t>
            </a:r>
          </a:p>
          <a:p>
            <a:pPr algn="l">
              <a:lnSpc>
                <a:spcPts val="1494"/>
              </a:lnSpc>
            </a:pPr>
            <a:r>
              <a:rPr lang="en-US" sz="1494">
                <a:solidFill>
                  <a:srgbClr val="0B5276"/>
                </a:solidFill>
                <a:latin typeface="Poppins"/>
                <a:ea typeface="Poppins"/>
                <a:cs typeface="Poppins"/>
                <a:sym typeface="Poppins"/>
              </a:rPr>
              <a:t>    LEA DX, tampung_nama</a:t>
            </a:r>
          </a:p>
          <a:p>
            <a:pPr algn="l">
              <a:lnSpc>
                <a:spcPts val="1494"/>
              </a:lnSpc>
            </a:pPr>
            <a:r>
              <a:rPr lang="en-US" sz="1494">
                <a:solidFill>
                  <a:srgbClr val="0B5276"/>
                </a:solidFill>
                <a:latin typeface="Poppins"/>
                <a:ea typeface="Poppins"/>
                <a:cs typeface="Poppins"/>
                <a:sym typeface="Poppins"/>
              </a:rPr>
              <a:t>    INT 21H</a:t>
            </a:r>
          </a:p>
          <a:p>
            <a:pPr algn="l">
              <a:lnSpc>
                <a:spcPts val="1494"/>
              </a:lnSpc>
            </a:pPr>
            <a:endParaRPr lang="en-US" sz="1494">
              <a:solidFill>
                <a:srgbClr val="0B5276"/>
              </a:solidFill>
              <a:latin typeface="Poppins"/>
              <a:ea typeface="Poppins"/>
              <a:cs typeface="Poppins"/>
              <a:sym typeface="Poppins"/>
            </a:endParaRPr>
          </a:p>
          <a:p>
            <a:pPr algn="l">
              <a:lnSpc>
                <a:spcPts val="1494"/>
              </a:lnSpc>
            </a:pPr>
            <a:r>
              <a:rPr lang="en-US" sz="1494">
                <a:solidFill>
                  <a:srgbClr val="0B5276"/>
                </a:solidFill>
                <a:latin typeface="Poppins"/>
                <a:ea typeface="Poppins"/>
                <a:cs typeface="Poppins"/>
                <a:sym typeface="Poppins"/>
              </a:rPr>
              <a:t>    ; Memasukkan ID</a:t>
            </a:r>
          </a:p>
          <a:p>
            <a:pPr algn="l">
              <a:lnSpc>
                <a:spcPts val="1494"/>
              </a:lnSpc>
            </a:pPr>
            <a:r>
              <a:rPr lang="en-US" sz="1494">
                <a:solidFill>
                  <a:srgbClr val="0B5276"/>
                </a:solidFill>
                <a:latin typeface="Poppins"/>
                <a:ea typeface="Poppins"/>
                <a:cs typeface="Poppins"/>
                <a:sym typeface="Poppins"/>
              </a:rPr>
              <a:t>    MOV AH, 09H</a:t>
            </a:r>
          </a:p>
          <a:p>
            <a:pPr algn="l">
              <a:lnSpc>
                <a:spcPts val="1494"/>
              </a:lnSpc>
            </a:pPr>
            <a:r>
              <a:rPr lang="en-US" sz="1494">
                <a:solidFill>
                  <a:srgbClr val="0B5276"/>
                </a:solidFill>
                <a:latin typeface="Poppins"/>
                <a:ea typeface="Poppins"/>
                <a:cs typeface="Poppins"/>
                <a:sym typeface="Poppins"/>
              </a:rPr>
              <a:t>    LEA DX, id</a:t>
            </a:r>
          </a:p>
          <a:p>
            <a:pPr algn="l">
              <a:lnSpc>
                <a:spcPts val="1494"/>
              </a:lnSpc>
            </a:pPr>
            <a:r>
              <a:rPr lang="en-US" sz="1494">
                <a:solidFill>
                  <a:srgbClr val="0B5276"/>
                </a:solidFill>
                <a:latin typeface="Poppins"/>
                <a:ea typeface="Poppins"/>
                <a:cs typeface="Poppins"/>
                <a:sym typeface="Poppins"/>
              </a:rPr>
              <a:t>    INT 21H</a:t>
            </a:r>
          </a:p>
          <a:p>
            <a:pPr algn="l">
              <a:lnSpc>
                <a:spcPts val="1494"/>
              </a:lnSpc>
            </a:pPr>
            <a:r>
              <a:rPr lang="en-US" sz="1494">
                <a:solidFill>
                  <a:srgbClr val="0B5276"/>
                </a:solidFill>
                <a:latin typeface="Poppins"/>
                <a:ea typeface="Poppins"/>
                <a:cs typeface="Poppins"/>
                <a:sym typeface="Poppins"/>
              </a:rPr>
              <a:t>    MOV AH, 0AH</a:t>
            </a:r>
          </a:p>
          <a:p>
            <a:pPr algn="l">
              <a:lnSpc>
                <a:spcPts val="1494"/>
              </a:lnSpc>
            </a:pPr>
            <a:r>
              <a:rPr lang="en-US" sz="1494">
                <a:solidFill>
                  <a:srgbClr val="0B5276"/>
                </a:solidFill>
                <a:latin typeface="Poppins"/>
                <a:ea typeface="Poppins"/>
                <a:cs typeface="Poppins"/>
                <a:sym typeface="Poppins"/>
              </a:rPr>
              <a:t>    LEA DX, tampung_id</a:t>
            </a:r>
          </a:p>
          <a:p>
            <a:pPr algn="l">
              <a:lnSpc>
                <a:spcPts val="1494"/>
              </a:lnSpc>
            </a:pPr>
            <a:r>
              <a:rPr lang="en-US" sz="1494">
                <a:solidFill>
                  <a:srgbClr val="0B5276"/>
                </a:solidFill>
                <a:latin typeface="Poppins"/>
                <a:ea typeface="Poppins"/>
                <a:cs typeface="Poppins"/>
                <a:sym typeface="Poppins"/>
              </a:rPr>
              <a:t>    INT 21H</a:t>
            </a:r>
          </a:p>
          <a:p>
            <a:pPr algn="l">
              <a:lnSpc>
                <a:spcPts val="1494"/>
              </a:lnSpc>
            </a:pPr>
            <a:endParaRPr lang="en-US" sz="1494">
              <a:solidFill>
                <a:srgbClr val="0B5276"/>
              </a:solidFill>
              <a:latin typeface="Poppins"/>
              <a:ea typeface="Poppins"/>
              <a:cs typeface="Poppins"/>
              <a:sym typeface="Poppins"/>
            </a:endParaRPr>
          </a:p>
          <a:p>
            <a:pPr algn="l">
              <a:lnSpc>
                <a:spcPts val="1494"/>
              </a:lnSpc>
            </a:pPr>
            <a:r>
              <a:rPr lang="en-US" sz="1494">
                <a:solidFill>
                  <a:srgbClr val="0B5276"/>
                </a:solidFill>
                <a:latin typeface="Poppins"/>
                <a:ea typeface="Poppins"/>
                <a:cs typeface="Poppins"/>
                <a:sym typeface="Poppins"/>
              </a:rPr>
              <a:t>MULAI:</a:t>
            </a:r>
          </a:p>
          <a:p>
            <a:pPr algn="l">
              <a:lnSpc>
                <a:spcPts val="1494"/>
              </a:lnSpc>
            </a:pPr>
            <a:r>
              <a:rPr lang="en-US" sz="1494">
                <a:solidFill>
                  <a:srgbClr val="0B5276"/>
                </a:solidFill>
                <a:latin typeface="Poppins"/>
                <a:ea typeface="Poppins"/>
                <a:cs typeface="Poppins"/>
                <a:sym typeface="Poppins"/>
              </a:rPr>
              <a:t>    ; Tampilkan menu</a:t>
            </a:r>
          </a:p>
          <a:p>
            <a:pPr algn="l">
              <a:lnSpc>
                <a:spcPts val="1494"/>
              </a:lnSpc>
            </a:pPr>
            <a:r>
              <a:rPr lang="en-US" sz="1494">
                <a:solidFill>
                  <a:srgbClr val="0B5276"/>
                </a:solidFill>
                <a:latin typeface="Poppins"/>
                <a:ea typeface="Poppins"/>
                <a:cs typeface="Poppins"/>
                <a:sym typeface="Poppins"/>
              </a:rPr>
              <a:t>    MOV AH, 09H</a:t>
            </a:r>
          </a:p>
          <a:p>
            <a:pPr algn="l">
              <a:lnSpc>
                <a:spcPts val="1494"/>
              </a:lnSpc>
            </a:pPr>
            <a:r>
              <a:rPr lang="en-US" sz="1494">
                <a:solidFill>
                  <a:srgbClr val="0B5276"/>
                </a:solidFill>
                <a:latin typeface="Poppins"/>
                <a:ea typeface="Poppins"/>
                <a:cs typeface="Poppins"/>
                <a:sym typeface="Poppins"/>
              </a:rPr>
              <a:t>    LEA DX, van2</a:t>
            </a:r>
          </a:p>
          <a:p>
            <a:pPr algn="l">
              <a:lnSpc>
                <a:spcPts val="1494"/>
              </a:lnSpc>
            </a:pPr>
            <a:r>
              <a:rPr lang="en-US" sz="1494">
                <a:solidFill>
                  <a:srgbClr val="0B5276"/>
                </a:solidFill>
                <a:latin typeface="Poppins"/>
                <a:ea typeface="Poppins"/>
                <a:cs typeface="Poppins"/>
                <a:sym typeface="Poppins"/>
              </a:rPr>
              <a:t>    INT 21H</a:t>
            </a:r>
          </a:p>
          <a:p>
            <a:pPr algn="l">
              <a:lnSpc>
                <a:spcPts val="1494"/>
              </a:lnSpc>
            </a:pPr>
            <a:endParaRPr lang="en-US" sz="1494">
              <a:solidFill>
                <a:srgbClr val="0B5276"/>
              </a:solidFill>
              <a:latin typeface="Poppins"/>
              <a:ea typeface="Poppins"/>
              <a:cs typeface="Poppins"/>
              <a:sym typeface="Poppins"/>
            </a:endParaRPr>
          </a:p>
          <a:p>
            <a:pPr algn="l">
              <a:lnSpc>
                <a:spcPts val="1494"/>
              </a:lnSpc>
            </a:pPr>
            <a:r>
              <a:rPr lang="en-US" sz="1494">
                <a:solidFill>
                  <a:srgbClr val="0B5276"/>
                </a:solidFill>
                <a:latin typeface="Poppins"/>
                <a:ea typeface="Poppins"/>
                <a:cs typeface="Poppins"/>
                <a:sym typeface="Poppins"/>
              </a:rPr>
              <a:t>    MOV AH, 09H</a:t>
            </a:r>
          </a:p>
          <a:p>
            <a:pPr algn="l">
              <a:lnSpc>
                <a:spcPts val="1494"/>
              </a:lnSpc>
            </a:pPr>
            <a:r>
              <a:rPr lang="en-US" sz="1494">
                <a:solidFill>
                  <a:srgbClr val="0B5276"/>
                </a:solidFill>
                <a:latin typeface="Poppins"/>
                <a:ea typeface="Poppins"/>
                <a:cs typeface="Poppins"/>
                <a:sym typeface="Poppins"/>
              </a:rPr>
              <a:t>    LEA DX, van3</a:t>
            </a:r>
          </a:p>
          <a:p>
            <a:pPr algn="l">
              <a:lnSpc>
                <a:spcPts val="1494"/>
              </a:lnSpc>
            </a:pPr>
            <a:r>
              <a:rPr lang="en-US" sz="1494">
                <a:solidFill>
                  <a:srgbClr val="0B5276"/>
                </a:solidFill>
                <a:latin typeface="Poppins"/>
                <a:ea typeface="Poppins"/>
                <a:cs typeface="Poppins"/>
                <a:sym typeface="Poppins"/>
              </a:rPr>
              <a:t>    INT 21H</a:t>
            </a:r>
          </a:p>
          <a:p>
            <a:pPr algn="l">
              <a:lnSpc>
                <a:spcPts val="1494"/>
              </a:lnSpc>
            </a:pPr>
            <a:endParaRPr lang="en-US" sz="1494">
              <a:solidFill>
                <a:srgbClr val="0B5276"/>
              </a:solidFill>
              <a:latin typeface="Poppins"/>
              <a:ea typeface="Poppins"/>
              <a:cs typeface="Poppins"/>
              <a:sym typeface="Poppins"/>
            </a:endParaRPr>
          </a:p>
          <a:p>
            <a:pPr algn="l">
              <a:lnSpc>
                <a:spcPts val="1494"/>
              </a:lnSpc>
            </a:pPr>
            <a:r>
              <a:rPr lang="en-US" sz="1494">
                <a:solidFill>
                  <a:srgbClr val="0B5276"/>
                </a:solidFill>
                <a:latin typeface="Poppins"/>
                <a:ea typeface="Poppins"/>
                <a:cs typeface="Poppins"/>
                <a:sym typeface="Poppins"/>
              </a:rPr>
              <a:t>    ; Pilih proses</a:t>
            </a:r>
          </a:p>
          <a:p>
            <a:pPr algn="l">
              <a:lnSpc>
                <a:spcPts val="1494"/>
              </a:lnSpc>
            </a:pPr>
            <a:r>
              <a:rPr lang="en-US" sz="1494">
                <a:solidFill>
                  <a:srgbClr val="0B5276"/>
                </a:solidFill>
                <a:latin typeface="Poppins"/>
                <a:ea typeface="Poppins"/>
                <a:cs typeface="Poppins"/>
                <a:sym typeface="Poppins"/>
              </a:rPr>
              <a:t>    MOV AH, 01H</a:t>
            </a:r>
          </a:p>
          <a:p>
            <a:pPr algn="l">
              <a:lnSpc>
                <a:spcPts val="1494"/>
              </a:lnSpc>
            </a:pPr>
            <a:r>
              <a:rPr lang="en-US" sz="1494">
                <a:solidFill>
                  <a:srgbClr val="0B5276"/>
                </a:solidFill>
                <a:latin typeface="Poppins"/>
                <a:ea typeface="Poppins"/>
                <a:cs typeface="Poppins"/>
                <a:sym typeface="Poppins"/>
              </a:rPr>
              <a:t>    INT 21H</a:t>
            </a:r>
          </a:p>
          <a:p>
            <a:pPr algn="l">
              <a:lnSpc>
                <a:spcPts val="1494"/>
              </a:lnSpc>
            </a:pPr>
            <a:r>
              <a:rPr lang="en-US" sz="1494">
                <a:solidFill>
                  <a:srgbClr val="0B5276"/>
                </a:solidFill>
                <a:latin typeface="Poppins"/>
                <a:ea typeface="Poppins"/>
                <a:cs typeface="Poppins"/>
                <a:sym typeface="Poppins"/>
              </a:rPr>
              <a:t>    CMP AL, '1'</a:t>
            </a:r>
          </a:p>
          <a:p>
            <a:pPr algn="l">
              <a:lnSpc>
                <a:spcPts val="1494"/>
              </a:lnSpc>
            </a:pPr>
            <a:r>
              <a:rPr lang="en-US" sz="1494">
                <a:solidFill>
                  <a:srgbClr val="0B5276"/>
                </a:solidFill>
                <a:latin typeface="Poppins"/>
                <a:ea typeface="Poppins"/>
                <a:cs typeface="Poppins"/>
                <a:sym typeface="Poppins"/>
              </a:rPr>
              <a:t>    JE PILIHAN_1</a:t>
            </a:r>
          </a:p>
          <a:p>
            <a:pPr algn="l">
              <a:lnSpc>
                <a:spcPts val="1494"/>
              </a:lnSpc>
            </a:pPr>
            <a:r>
              <a:rPr lang="en-US" sz="1494">
                <a:solidFill>
                  <a:srgbClr val="0B5276"/>
                </a:solidFill>
                <a:latin typeface="Poppins"/>
                <a:ea typeface="Poppins"/>
                <a:cs typeface="Poppins"/>
                <a:sym typeface="Poppins"/>
              </a:rPr>
              <a:t>    CMP AL, '2'</a:t>
            </a:r>
          </a:p>
          <a:p>
            <a:pPr algn="l">
              <a:lnSpc>
                <a:spcPts val="1494"/>
              </a:lnSpc>
            </a:pPr>
            <a:r>
              <a:rPr lang="en-US" sz="1494">
                <a:solidFill>
                  <a:srgbClr val="0B5276"/>
                </a:solidFill>
                <a:latin typeface="Poppins"/>
                <a:ea typeface="Poppins"/>
                <a:cs typeface="Poppins"/>
                <a:sym typeface="Poppins"/>
              </a:rPr>
              <a:t>    JE PILIHAN_2</a:t>
            </a:r>
          </a:p>
          <a:p>
            <a:pPr algn="l">
              <a:lnSpc>
                <a:spcPts val="1494"/>
              </a:lnSpc>
            </a:pPr>
            <a:r>
              <a:rPr lang="en-US" sz="1494">
                <a:solidFill>
                  <a:srgbClr val="0B5276"/>
                </a:solidFill>
                <a:latin typeface="Poppins"/>
                <a:ea typeface="Poppins"/>
                <a:cs typeface="Poppins"/>
                <a:sym typeface="Poppins"/>
              </a:rPr>
              <a:t>    CMP AL, '3'</a:t>
            </a:r>
          </a:p>
          <a:p>
            <a:pPr algn="l">
              <a:lnSpc>
                <a:spcPts val="1494"/>
              </a:lnSpc>
            </a:pPr>
            <a:r>
              <a:rPr lang="en-US" sz="1494">
                <a:solidFill>
                  <a:srgbClr val="0B5276"/>
                </a:solidFill>
                <a:latin typeface="Poppins"/>
                <a:ea typeface="Poppins"/>
                <a:cs typeface="Poppins"/>
                <a:sym typeface="Poppins"/>
              </a:rPr>
              <a:t>    JE PILIHAN_3</a:t>
            </a:r>
          </a:p>
          <a:p>
            <a:pPr algn="l">
              <a:lnSpc>
                <a:spcPts val="1494"/>
              </a:lnSpc>
            </a:pPr>
            <a:r>
              <a:rPr lang="en-US" sz="1494">
                <a:solidFill>
                  <a:srgbClr val="0B5276"/>
                </a:solidFill>
                <a:latin typeface="Poppins"/>
                <a:ea typeface="Poppins"/>
                <a:cs typeface="Poppins"/>
                <a:sym typeface="Poppins"/>
              </a:rPr>
              <a:t>    CMP AL, '4'</a:t>
            </a:r>
          </a:p>
          <a:p>
            <a:pPr algn="l">
              <a:lnSpc>
                <a:spcPts val="1494"/>
              </a:lnSpc>
            </a:pPr>
            <a:r>
              <a:rPr lang="en-US" sz="1494">
                <a:solidFill>
                  <a:srgbClr val="0B5276"/>
                </a:solidFill>
                <a:latin typeface="Poppins"/>
                <a:ea typeface="Poppins"/>
                <a:cs typeface="Poppins"/>
                <a:sym typeface="Poppins"/>
              </a:rPr>
              <a:t>    JE PILIHAN_4</a:t>
            </a:r>
          </a:p>
          <a:p>
            <a:pPr algn="l">
              <a:lnSpc>
                <a:spcPts val="1494"/>
              </a:lnSpc>
            </a:pPr>
            <a:r>
              <a:rPr lang="en-US" sz="1494">
                <a:solidFill>
                  <a:srgbClr val="0B5276"/>
                </a:solidFill>
                <a:latin typeface="Poppins"/>
                <a:ea typeface="Poppins"/>
                <a:cs typeface="Poppins"/>
                <a:sym typeface="Poppins"/>
              </a:rPr>
              <a:t>    JMP PSN_ERROR</a:t>
            </a:r>
          </a:p>
          <a:p>
            <a:pPr algn="l">
              <a:lnSpc>
                <a:spcPts val="1494"/>
              </a:lnSpc>
            </a:pPr>
            <a:endParaRPr lang="en-US" sz="1494">
              <a:solidFill>
                <a:srgbClr val="0B5276"/>
              </a:solidFill>
              <a:latin typeface="Poppins"/>
              <a:ea typeface="Poppins"/>
              <a:cs typeface="Poppins"/>
              <a:sym typeface="Poppins"/>
            </a:endParaRPr>
          </a:p>
          <a:p>
            <a:pPr algn="l">
              <a:lnSpc>
                <a:spcPts val="1494"/>
              </a:lnSpc>
            </a:pPr>
            <a:endParaRPr lang="en-US" sz="1494">
              <a:solidFill>
                <a:srgbClr val="0B5276"/>
              </a:solidFill>
              <a:latin typeface="Poppins"/>
              <a:ea typeface="Poppins"/>
              <a:cs typeface="Poppins"/>
              <a:sym typeface="Poppins"/>
            </a:endParaRPr>
          </a:p>
        </p:txBody>
      </p:sp>
      <p:sp>
        <p:nvSpPr>
          <p:cNvPr id="8" name="TextBox 8"/>
          <p:cNvSpPr txBox="1"/>
          <p:nvPr/>
        </p:nvSpPr>
        <p:spPr>
          <a:xfrm>
            <a:off x="4921485" y="234029"/>
            <a:ext cx="15989840" cy="8422097"/>
          </a:xfrm>
          <a:prstGeom prst="rect">
            <a:avLst/>
          </a:prstGeom>
        </p:spPr>
        <p:txBody>
          <a:bodyPr lIns="0" tIns="0" rIns="0" bIns="0" rtlCol="0" anchor="t">
            <a:spAutoFit/>
          </a:bodyPr>
          <a:lstStyle/>
          <a:p>
            <a:pPr algn="l">
              <a:lnSpc>
                <a:spcPts val="1578"/>
              </a:lnSpc>
            </a:pPr>
            <a:r>
              <a:rPr lang="en-US" sz="1578">
                <a:solidFill>
                  <a:srgbClr val="0B5276"/>
                </a:solidFill>
                <a:latin typeface="Poppins"/>
                <a:ea typeface="Poppins"/>
                <a:cs typeface="Poppins"/>
                <a:sym typeface="Poppins"/>
              </a:rPr>
              <a:t>PILIHAN_1:</a:t>
            </a:r>
          </a:p>
          <a:p>
            <a:pPr algn="l">
              <a:lnSpc>
                <a:spcPts val="1578"/>
              </a:lnSpc>
            </a:pPr>
            <a:r>
              <a:rPr lang="en-US" sz="1578">
                <a:solidFill>
                  <a:srgbClr val="0B5276"/>
                </a:solidFill>
                <a:latin typeface="Poppins"/>
                <a:ea typeface="Poppins"/>
                <a:cs typeface="Poppins"/>
                <a:sym typeface="Poppins"/>
              </a:rPr>
              <a:t> MOV AH, 09H</a:t>
            </a:r>
          </a:p>
          <a:p>
            <a:pPr algn="l">
              <a:lnSpc>
                <a:spcPts val="1578"/>
              </a:lnSpc>
            </a:pPr>
            <a:r>
              <a:rPr lang="en-US" sz="1578">
                <a:solidFill>
                  <a:srgbClr val="0B5276"/>
                </a:solidFill>
                <a:latin typeface="Poppins"/>
                <a:ea typeface="Poppins"/>
                <a:cs typeface="Poppins"/>
                <a:sym typeface="Poppins"/>
              </a:rPr>
              <a:t> LEA DX, van4</a:t>
            </a:r>
          </a:p>
          <a:p>
            <a:pPr algn="l">
              <a:lnSpc>
                <a:spcPts val="1578"/>
              </a:lnSpc>
            </a:pPr>
            <a:r>
              <a:rPr lang="en-US" sz="1578">
                <a:solidFill>
                  <a:srgbClr val="0B5276"/>
                </a:solidFill>
                <a:latin typeface="Poppins"/>
                <a:ea typeface="Poppins"/>
                <a:cs typeface="Poppins"/>
                <a:sym typeface="Poppins"/>
              </a:rPr>
              <a:t> INT 21H</a:t>
            </a:r>
          </a:p>
          <a:p>
            <a:pPr algn="l">
              <a:lnSpc>
                <a:spcPts val="1578"/>
              </a:lnSpc>
            </a:pPr>
            <a:r>
              <a:rPr lang="en-US" sz="1578">
                <a:solidFill>
                  <a:srgbClr val="0B5276"/>
                </a:solidFill>
                <a:latin typeface="Poppins"/>
                <a:ea typeface="Poppins"/>
                <a:cs typeface="Poppins"/>
                <a:sym typeface="Poppins"/>
              </a:rPr>
              <a:t> MOV AH, 09H</a:t>
            </a:r>
          </a:p>
          <a:p>
            <a:pPr algn="l">
              <a:lnSpc>
                <a:spcPts val="1578"/>
              </a:lnSpc>
            </a:pPr>
            <a:r>
              <a:rPr lang="en-US" sz="1578">
                <a:solidFill>
                  <a:srgbClr val="0B5276"/>
                </a:solidFill>
                <a:latin typeface="Poppins"/>
                <a:ea typeface="Poppins"/>
                <a:cs typeface="Poppins"/>
                <a:sym typeface="Poppins"/>
              </a:rPr>
              <a:t> LEA DX, buku1</a:t>
            </a:r>
          </a:p>
          <a:p>
            <a:pPr algn="l">
              <a:lnSpc>
                <a:spcPts val="1578"/>
              </a:lnSpc>
            </a:pPr>
            <a:r>
              <a:rPr lang="en-US" sz="1578">
                <a:solidFill>
                  <a:srgbClr val="0B5276"/>
                </a:solidFill>
                <a:latin typeface="Poppins"/>
                <a:ea typeface="Poppins"/>
                <a:cs typeface="Poppins"/>
                <a:sym typeface="Poppins"/>
              </a:rPr>
              <a:t> INT 21H</a:t>
            </a:r>
          </a:p>
          <a:p>
            <a:pPr algn="l">
              <a:lnSpc>
                <a:spcPts val="1578"/>
              </a:lnSpc>
            </a:pPr>
            <a:r>
              <a:rPr lang="en-US" sz="1578">
                <a:solidFill>
                  <a:srgbClr val="0B5276"/>
                </a:solidFill>
                <a:latin typeface="Poppins"/>
                <a:ea typeface="Poppins"/>
                <a:cs typeface="Poppins"/>
                <a:sym typeface="Poppins"/>
              </a:rPr>
              <a:t> JMP PROSES_LAGI</a:t>
            </a:r>
          </a:p>
          <a:p>
            <a:pPr algn="l">
              <a:lnSpc>
                <a:spcPts val="1578"/>
              </a:lnSpc>
            </a:pPr>
            <a:endParaRPr lang="en-US" sz="1578">
              <a:solidFill>
                <a:srgbClr val="0B5276"/>
              </a:solidFill>
              <a:latin typeface="Poppins"/>
              <a:ea typeface="Poppins"/>
              <a:cs typeface="Poppins"/>
              <a:sym typeface="Poppins"/>
            </a:endParaRPr>
          </a:p>
          <a:p>
            <a:pPr algn="l">
              <a:lnSpc>
                <a:spcPts val="1578"/>
              </a:lnSpc>
            </a:pPr>
            <a:r>
              <a:rPr lang="en-US" sz="1578">
                <a:solidFill>
                  <a:srgbClr val="0B5276"/>
                </a:solidFill>
                <a:latin typeface="Poppins"/>
                <a:ea typeface="Poppins"/>
                <a:cs typeface="Poppins"/>
                <a:sym typeface="Poppins"/>
              </a:rPr>
              <a:t>PILIHAN_2:</a:t>
            </a:r>
          </a:p>
          <a:p>
            <a:pPr algn="l">
              <a:lnSpc>
                <a:spcPts val="1578"/>
              </a:lnSpc>
            </a:pPr>
            <a:r>
              <a:rPr lang="en-US" sz="1578">
                <a:solidFill>
                  <a:srgbClr val="0B5276"/>
                </a:solidFill>
                <a:latin typeface="Poppins"/>
                <a:ea typeface="Poppins"/>
                <a:cs typeface="Poppins"/>
                <a:sym typeface="Poppins"/>
              </a:rPr>
              <a:t> MOV AH, 09H</a:t>
            </a:r>
          </a:p>
          <a:p>
            <a:pPr algn="l">
              <a:lnSpc>
                <a:spcPts val="1578"/>
              </a:lnSpc>
            </a:pPr>
            <a:r>
              <a:rPr lang="en-US" sz="1578">
                <a:solidFill>
                  <a:srgbClr val="0B5276"/>
                </a:solidFill>
                <a:latin typeface="Poppins"/>
                <a:ea typeface="Poppins"/>
                <a:cs typeface="Poppins"/>
                <a:sym typeface="Poppins"/>
              </a:rPr>
              <a:t> LEA DX, van4</a:t>
            </a:r>
          </a:p>
          <a:p>
            <a:pPr algn="l">
              <a:lnSpc>
                <a:spcPts val="1578"/>
              </a:lnSpc>
            </a:pPr>
            <a:r>
              <a:rPr lang="en-US" sz="1578">
                <a:solidFill>
                  <a:srgbClr val="0B5276"/>
                </a:solidFill>
                <a:latin typeface="Poppins"/>
                <a:ea typeface="Poppins"/>
                <a:cs typeface="Poppins"/>
                <a:sym typeface="Poppins"/>
              </a:rPr>
              <a:t> INT 21H</a:t>
            </a:r>
          </a:p>
          <a:p>
            <a:pPr algn="l">
              <a:lnSpc>
                <a:spcPts val="1578"/>
              </a:lnSpc>
            </a:pPr>
            <a:r>
              <a:rPr lang="en-US" sz="1578">
                <a:solidFill>
                  <a:srgbClr val="0B5276"/>
                </a:solidFill>
                <a:latin typeface="Poppins"/>
                <a:ea typeface="Poppins"/>
                <a:cs typeface="Poppins"/>
                <a:sym typeface="Poppins"/>
              </a:rPr>
              <a:t> MOV AH, 09H</a:t>
            </a:r>
          </a:p>
          <a:p>
            <a:pPr algn="l">
              <a:lnSpc>
                <a:spcPts val="1578"/>
              </a:lnSpc>
            </a:pPr>
            <a:r>
              <a:rPr lang="en-US" sz="1578">
                <a:solidFill>
                  <a:srgbClr val="0B5276"/>
                </a:solidFill>
                <a:latin typeface="Poppins"/>
                <a:ea typeface="Poppins"/>
                <a:cs typeface="Poppins"/>
                <a:sym typeface="Poppins"/>
              </a:rPr>
              <a:t> LEA DX, buku2</a:t>
            </a:r>
          </a:p>
          <a:p>
            <a:pPr algn="l">
              <a:lnSpc>
                <a:spcPts val="1578"/>
              </a:lnSpc>
            </a:pPr>
            <a:r>
              <a:rPr lang="en-US" sz="1578">
                <a:solidFill>
                  <a:srgbClr val="0B5276"/>
                </a:solidFill>
                <a:latin typeface="Poppins"/>
                <a:ea typeface="Poppins"/>
                <a:cs typeface="Poppins"/>
                <a:sym typeface="Poppins"/>
              </a:rPr>
              <a:t> INT 21H</a:t>
            </a:r>
          </a:p>
          <a:p>
            <a:pPr algn="l">
              <a:lnSpc>
                <a:spcPts val="1578"/>
              </a:lnSpc>
            </a:pPr>
            <a:r>
              <a:rPr lang="en-US" sz="1578">
                <a:solidFill>
                  <a:srgbClr val="0B5276"/>
                </a:solidFill>
                <a:latin typeface="Poppins"/>
                <a:ea typeface="Poppins"/>
                <a:cs typeface="Poppins"/>
                <a:sym typeface="Poppins"/>
              </a:rPr>
              <a:t> JMP PROSES_LAGI</a:t>
            </a:r>
          </a:p>
          <a:p>
            <a:pPr algn="l">
              <a:lnSpc>
                <a:spcPts val="1578"/>
              </a:lnSpc>
            </a:pPr>
            <a:endParaRPr lang="en-US" sz="1578">
              <a:solidFill>
                <a:srgbClr val="0B5276"/>
              </a:solidFill>
              <a:latin typeface="Poppins"/>
              <a:ea typeface="Poppins"/>
              <a:cs typeface="Poppins"/>
              <a:sym typeface="Poppins"/>
            </a:endParaRPr>
          </a:p>
          <a:p>
            <a:pPr algn="l">
              <a:lnSpc>
                <a:spcPts val="1578"/>
              </a:lnSpc>
            </a:pPr>
            <a:r>
              <a:rPr lang="en-US" sz="1578">
                <a:solidFill>
                  <a:srgbClr val="0B5276"/>
                </a:solidFill>
                <a:latin typeface="Poppins"/>
                <a:ea typeface="Poppins"/>
                <a:cs typeface="Poppins"/>
                <a:sym typeface="Poppins"/>
              </a:rPr>
              <a:t>PILIHAN_3:</a:t>
            </a:r>
          </a:p>
          <a:p>
            <a:pPr algn="l">
              <a:lnSpc>
                <a:spcPts val="1578"/>
              </a:lnSpc>
            </a:pPr>
            <a:r>
              <a:rPr lang="en-US" sz="1578">
                <a:solidFill>
                  <a:srgbClr val="0B5276"/>
                </a:solidFill>
                <a:latin typeface="Poppins"/>
                <a:ea typeface="Poppins"/>
                <a:cs typeface="Poppins"/>
                <a:sym typeface="Poppins"/>
              </a:rPr>
              <a:t> MOV AH, 09H</a:t>
            </a:r>
          </a:p>
          <a:p>
            <a:pPr algn="l">
              <a:lnSpc>
                <a:spcPts val="1578"/>
              </a:lnSpc>
            </a:pPr>
            <a:r>
              <a:rPr lang="en-US" sz="1578">
                <a:solidFill>
                  <a:srgbClr val="0B5276"/>
                </a:solidFill>
                <a:latin typeface="Poppins"/>
                <a:ea typeface="Poppins"/>
                <a:cs typeface="Poppins"/>
                <a:sym typeface="Poppins"/>
              </a:rPr>
              <a:t> LEA DX, van4</a:t>
            </a:r>
          </a:p>
          <a:p>
            <a:pPr algn="l">
              <a:lnSpc>
                <a:spcPts val="1578"/>
              </a:lnSpc>
            </a:pPr>
            <a:r>
              <a:rPr lang="en-US" sz="1578">
                <a:solidFill>
                  <a:srgbClr val="0B5276"/>
                </a:solidFill>
                <a:latin typeface="Poppins"/>
                <a:ea typeface="Poppins"/>
                <a:cs typeface="Poppins"/>
                <a:sym typeface="Poppins"/>
              </a:rPr>
              <a:t> INT 21H</a:t>
            </a:r>
          </a:p>
          <a:p>
            <a:pPr algn="l">
              <a:lnSpc>
                <a:spcPts val="1578"/>
              </a:lnSpc>
            </a:pPr>
            <a:r>
              <a:rPr lang="en-US" sz="1578">
                <a:solidFill>
                  <a:srgbClr val="0B5276"/>
                </a:solidFill>
                <a:latin typeface="Poppins"/>
                <a:ea typeface="Poppins"/>
                <a:cs typeface="Poppins"/>
                <a:sym typeface="Poppins"/>
              </a:rPr>
              <a:t> MOV AH, 09H</a:t>
            </a:r>
          </a:p>
          <a:p>
            <a:pPr algn="l">
              <a:lnSpc>
                <a:spcPts val="1578"/>
              </a:lnSpc>
            </a:pPr>
            <a:r>
              <a:rPr lang="en-US" sz="1578">
                <a:solidFill>
                  <a:srgbClr val="0B5276"/>
                </a:solidFill>
                <a:latin typeface="Poppins"/>
                <a:ea typeface="Poppins"/>
                <a:cs typeface="Poppins"/>
                <a:sym typeface="Poppins"/>
              </a:rPr>
              <a:t> LEA DX, buku3</a:t>
            </a:r>
          </a:p>
          <a:p>
            <a:pPr algn="l">
              <a:lnSpc>
                <a:spcPts val="1578"/>
              </a:lnSpc>
            </a:pPr>
            <a:r>
              <a:rPr lang="en-US" sz="1578">
                <a:solidFill>
                  <a:srgbClr val="0B5276"/>
                </a:solidFill>
                <a:latin typeface="Poppins"/>
                <a:ea typeface="Poppins"/>
                <a:cs typeface="Poppins"/>
                <a:sym typeface="Poppins"/>
              </a:rPr>
              <a:t> INT 21H</a:t>
            </a:r>
          </a:p>
          <a:p>
            <a:pPr algn="l">
              <a:lnSpc>
                <a:spcPts val="1578"/>
              </a:lnSpc>
            </a:pPr>
            <a:r>
              <a:rPr lang="en-US" sz="1578">
                <a:solidFill>
                  <a:srgbClr val="0B5276"/>
                </a:solidFill>
                <a:latin typeface="Poppins"/>
                <a:ea typeface="Poppins"/>
                <a:cs typeface="Poppins"/>
                <a:sym typeface="Poppins"/>
              </a:rPr>
              <a:t> JMP PROSES_LAGI</a:t>
            </a:r>
          </a:p>
          <a:p>
            <a:pPr algn="l">
              <a:lnSpc>
                <a:spcPts val="1578"/>
              </a:lnSpc>
            </a:pPr>
            <a:endParaRPr lang="en-US" sz="1578">
              <a:solidFill>
                <a:srgbClr val="0B5276"/>
              </a:solidFill>
              <a:latin typeface="Poppins"/>
              <a:ea typeface="Poppins"/>
              <a:cs typeface="Poppins"/>
              <a:sym typeface="Poppins"/>
            </a:endParaRPr>
          </a:p>
          <a:p>
            <a:pPr algn="l">
              <a:lnSpc>
                <a:spcPts val="1578"/>
              </a:lnSpc>
            </a:pPr>
            <a:r>
              <a:rPr lang="en-US" sz="1578">
                <a:solidFill>
                  <a:srgbClr val="0B5276"/>
                </a:solidFill>
                <a:latin typeface="Poppins"/>
                <a:ea typeface="Poppins"/>
                <a:cs typeface="Poppins"/>
                <a:sym typeface="Poppins"/>
              </a:rPr>
              <a:t>PILIHAN_4:</a:t>
            </a:r>
          </a:p>
          <a:p>
            <a:pPr algn="l">
              <a:lnSpc>
                <a:spcPts val="1578"/>
              </a:lnSpc>
            </a:pPr>
            <a:r>
              <a:rPr lang="en-US" sz="1578">
                <a:solidFill>
                  <a:srgbClr val="0B5276"/>
                </a:solidFill>
                <a:latin typeface="Poppins"/>
                <a:ea typeface="Poppins"/>
                <a:cs typeface="Poppins"/>
                <a:sym typeface="Poppins"/>
              </a:rPr>
              <a:t> MOV AH, 09H</a:t>
            </a:r>
          </a:p>
          <a:p>
            <a:pPr algn="l">
              <a:lnSpc>
                <a:spcPts val="1578"/>
              </a:lnSpc>
            </a:pPr>
            <a:r>
              <a:rPr lang="en-US" sz="1578">
                <a:solidFill>
                  <a:srgbClr val="0B5276"/>
                </a:solidFill>
                <a:latin typeface="Poppins"/>
                <a:ea typeface="Poppins"/>
                <a:cs typeface="Poppins"/>
                <a:sym typeface="Poppins"/>
              </a:rPr>
              <a:t> LEA DX, van4</a:t>
            </a:r>
          </a:p>
          <a:p>
            <a:pPr algn="l">
              <a:lnSpc>
                <a:spcPts val="1578"/>
              </a:lnSpc>
            </a:pPr>
            <a:r>
              <a:rPr lang="en-US" sz="1578">
                <a:solidFill>
                  <a:srgbClr val="0B5276"/>
                </a:solidFill>
                <a:latin typeface="Poppins"/>
                <a:ea typeface="Poppins"/>
                <a:cs typeface="Poppins"/>
                <a:sym typeface="Poppins"/>
              </a:rPr>
              <a:t> INT 21H</a:t>
            </a:r>
          </a:p>
          <a:p>
            <a:pPr algn="l">
              <a:lnSpc>
                <a:spcPts val="1578"/>
              </a:lnSpc>
            </a:pPr>
            <a:r>
              <a:rPr lang="en-US" sz="1578">
                <a:solidFill>
                  <a:srgbClr val="0B5276"/>
                </a:solidFill>
                <a:latin typeface="Poppins"/>
                <a:ea typeface="Poppins"/>
                <a:cs typeface="Poppins"/>
                <a:sym typeface="Poppins"/>
              </a:rPr>
              <a:t> MOV AH, 09H</a:t>
            </a:r>
          </a:p>
          <a:p>
            <a:pPr algn="l">
              <a:lnSpc>
                <a:spcPts val="1578"/>
              </a:lnSpc>
            </a:pPr>
            <a:r>
              <a:rPr lang="en-US" sz="1578">
                <a:solidFill>
                  <a:srgbClr val="0B5276"/>
                </a:solidFill>
                <a:latin typeface="Poppins"/>
                <a:ea typeface="Poppins"/>
                <a:cs typeface="Poppins"/>
                <a:sym typeface="Poppins"/>
              </a:rPr>
              <a:t> LEA DX, buku4</a:t>
            </a:r>
          </a:p>
          <a:p>
            <a:pPr algn="l">
              <a:lnSpc>
                <a:spcPts val="1578"/>
              </a:lnSpc>
            </a:pPr>
            <a:r>
              <a:rPr lang="en-US" sz="1578">
                <a:solidFill>
                  <a:srgbClr val="0B5276"/>
                </a:solidFill>
                <a:latin typeface="Poppins"/>
                <a:ea typeface="Poppins"/>
                <a:cs typeface="Poppins"/>
                <a:sym typeface="Poppins"/>
              </a:rPr>
              <a:t> INT 21H</a:t>
            </a:r>
          </a:p>
          <a:p>
            <a:pPr algn="l">
              <a:lnSpc>
                <a:spcPts val="1578"/>
              </a:lnSpc>
            </a:pPr>
            <a:r>
              <a:rPr lang="en-US" sz="1578">
                <a:solidFill>
                  <a:srgbClr val="0B5276"/>
                </a:solidFill>
                <a:latin typeface="Poppins"/>
                <a:ea typeface="Poppins"/>
                <a:cs typeface="Poppins"/>
                <a:sym typeface="Poppins"/>
              </a:rPr>
              <a:t> JMP PROSES_LAGI</a:t>
            </a:r>
          </a:p>
          <a:p>
            <a:pPr algn="l">
              <a:lnSpc>
                <a:spcPts val="1578"/>
              </a:lnSpc>
            </a:pPr>
            <a:endParaRPr lang="en-US" sz="1578">
              <a:solidFill>
                <a:srgbClr val="0B5276"/>
              </a:solidFill>
              <a:latin typeface="Poppins"/>
              <a:ea typeface="Poppins"/>
              <a:cs typeface="Poppins"/>
              <a:sym typeface="Poppins"/>
            </a:endParaRPr>
          </a:p>
          <a:p>
            <a:pPr algn="l">
              <a:lnSpc>
                <a:spcPts val="1578"/>
              </a:lnSpc>
            </a:pPr>
            <a:r>
              <a:rPr lang="en-US" sz="1578">
                <a:solidFill>
                  <a:srgbClr val="0B5276"/>
                </a:solidFill>
                <a:latin typeface="Poppins"/>
                <a:ea typeface="Poppins"/>
                <a:cs typeface="Poppins"/>
                <a:sym typeface="Poppins"/>
              </a:rPr>
              <a:t>PROSES_LAGI:</a:t>
            </a:r>
          </a:p>
          <a:p>
            <a:pPr algn="l">
              <a:lnSpc>
                <a:spcPts val="1578"/>
              </a:lnSpc>
            </a:pPr>
            <a:r>
              <a:rPr lang="en-US" sz="1578">
                <a:solidFill>
                  <a:srgbClr val="0B5276"/>
                </a:solidFill>
                <a:latin typeface="Poppins"/>
                <a:ea typeface="Poppins"/>
                <a:cs typeface="Poppins"/>
                <a:sym typeface="Poppins"/>
              </a:rPr>
              <a:t> MOV AH, 09H</a:t>
            </a:r>
          </a:p>
          <a:p>
            <a:pPr algn="l">
              <a:lnSpc>
                <a:spcPts val="1578"/>
              </a:lnSpc>
            </a:pPr>
            <a:r>
              <a:rPr lang="en-US" sz="1578">
                <a:solidFill>
                  <a:srgbClr val="0B5276"/>
                </a:solidFill>
                <a:latin typeface="Poppins"/>
                <a:ea typeface="Poppins"/>
                <a:cs typeface="Poppins"/>
                <a:sym typeface="Poppins"/>
              </a:rPr>
              <a:t> LEA DX, van6</a:t>
            </a:r>
          </a:p>
          <a:p>
            <a:pPr algn="l">
              <a:lnSpc>
                <a:spcPts val="1578"/>
              </a:lnSpc>
            </a:pPr>
            <a:r>
              <a:rPr lang="en-US" sz="1578">
                <a:solidFill>
                  <a:srgbClr val="0B5276"/>
                </a:solidFill>
                <a:latin typeface="Poppins"/>
                <a:ea typeface="Poppins"/>
                <a:cs typeface="Poppins"/>
                <a:sym typeface="Poppins"/>
              </a:rPr>
              <a:t> INT 21H</a:t>
            </a:r>
          </a:p>
          <a:p>
            <a:pPr algn="l">
              <a:lnSpc>
                <a:spcPts val="1578"/>
              </a:lnSpc>
            </a:pPr>
            <a:endParaRPr lang="en-US" sz="1578">
              <a:solidFill>
                <a:srgbClr val="0B5276"/>
              </a:solidFill>
              <a:latin typeface="Poppins"/>
              <a:ea typeface="Poppins"/>
              <a:cs typeface="Poppins"/>
              <a:sym typeface="Poppins"/>
            </a:endParaRPr>
          </a:p>
          <a:p>
            <a:pPr algn="l">
              <a:lnSpc>
                <a:spcPts val="1578"/>
              </a:lnSpc>
            </a:pPr>
            <a:r>
              <a:rPr lang="en-US" sz="1578">
                <a:solidFill>
                  <a:srgbClr val="0B5276"/>
                </a:solidFill>
                <a:latin typeface="Poppins"/>
                <a:ea typeface="Poppins"/>
                <a:cs typeface="Poppins"/>
                <a:sym typeface="Poppins"/>
              </a:rPr>
              <a:t> </a:t>
            </a:r>
          </a:p>
        </p:txBody>
      </p:sp>
      <p:sp>
        <p:nvSpPr>
          <p:cNvPr id="9" name="TextBox 9"/>
          <p:cNvSpPr txBox="1"/>
          <p:nvPr/>
        </p:nvSpPr>
        <p:spPr>
          <a:xfrm>
            <a:off x="8398694" y="234029"/>
            <a:ext cx="15989840" cy="6421847"/>
          </a:xfrm>
          <a:prstGeom prst="rect">
            <a:avLst/>
          </a:prstGeom>
        </p:spPr>
        <p:txBody>
          <a:bodyPr lIns="0" tIns="0" rIns="0" bIns="0" rtlCol="0" anchor="t">
            <a:spAutoFit/>
          </a:bodyPr>
          <a:lstStyle/>
          <a:p>
            <a:pPr algn="l">
              <a:lnSpc>
                <a:spcPts val="1578"/>
              </a:lnSpc>
            </a:pPr>
            <a:r>
              <a:rPr lang="en-US" sz="1578">
                <a:solidFill>
                  <a:srgbClr val="0B5276"/>
                </a:solidFill>
                <a:latin typeface="Poppins"/>
                <a:ea typeface="Poppins"/>
                <a:cs typeface="Poppins"/>
                <a:sym typeface="Poppins"/>
              </a:rPr>
              <a:t>MOV AH, 01H</a:t>
            </a:r>
          </a:p>
          <a:p>
            <a:pPr algn="l">
              <a:lnSpc>
                <a:spcPts val="1578"/>
              </a:lnSpc>
            </a:pPr>
            <a:r>
              <a:rPr lang="en-US" sz="1578">
                <a:solidFill>
                  <a:srgbClr val="0B5276"/>
                </a:solidFill>
                <a:latin typeface="Poppins"/>
                <a:ea typeface="Poppins"/>
                <a:cs typeface="Poppins"/>
                <a:sym typeface="Poppins"/>
              </a:rPr>
              <a:t> INT 21H</a:t>
            </a:r>
          </a:p>
          <a:p>
            <a:pPr algn="l">
              <a:lnSpc>
                <a:spcPts val="1578"/>
              </a:lnSpc>
            </a:pPr>
            <a:r>
              <a:rPr lang="en-US" sz="1578">
                <a:solidFill>
                  <a:srgbClr val="0B5276"/>
                </a:solidFill>
                <a:latin typeface="Poppins"/>
                <a:ea typeface="Poppins"/>
                <a:cs typeface="Poppins"/>
                <a:sym typeface="Poppins"/>
              </a:rPr>
              <a:t> CMP AL, 'Y'</a:t>
            </a:r>
          </a:p>
          <a:p>
            <a:pPr algn="l">
              <a:lnSpc>
                <a:spcPts val="1578"/>
              </a:lnSpc>
            </a:pPr>
            <a:r>
              <a:rPr lang="en-US" sz="1578">
                <a:solidFill>
                  <a:srgbClr val="0B5276"/>
                </a:solidFill>
                <a:latin typeface="Poppins"/>
                <a:ea typeface="Poppins"/>
                <a:cs typeface="Poppins"/>
                <a:sym typeface="Poppins"/>
              </a:rPr>
              <a:t> JE MULAI</a:t>
            </a:r>
          </a:p>
          <a:p>
            <a:pPr algn="l">
              <a:lnSpc>
                <a:spcPts val="1578"/>
              </a:lnSpc>
            </a:pPr>
            <a:r>
              <a:rPr lang="en-US" sz="1578">
                <a:solidFill>
                  <a:srgbClr val="0B5276"/>
                </a:solidFill>
                <a:latin typeface="Poppins"/>
                <a:ea typeface="Poppins"/>
                <a:cs typeface="Poppins"/>
                <a:sym typeface="Poppins"/>
              </a:rPr>
              <a:t> CMP AL, 'y'</a:t>
            </a:r>
          </a:p>
          <a:p>
            <a:pPr algn="l">
              <a:lnSpc>
                <a:spcPts val="1578"/>
              </a:lnSpc>
            </a:pPr>
            <a:r>
              <a:rPr lang="en-US" sz="1578">
                <a:solidFill>
                  <a:srgbClr val="0B5276"/>
                </a:solidFill>
                <a:latin typeface="Poppins"/>
                <a:ea typeface="Poppins"/>
                <a:cs typeface="Poppins"/>
                <a:sym typeface="Poppins"/>
              </a:rPr>
              <a:t> JE MULAI</a:t>
            </a:r>
          </a:p>
          <a:p>
            <a:pPr algn="l">
              <a:lnSpc>
                <a:spcPts val="1578"/>
              </a:lnSpc>
            </a:pPr>
            <a:r>
              <a:rPr lang="en-US" sz="1578">
                <a:solidFill>
                  <a:srgbClr val="0B5276"/>
                </a:solidFill>
                <a:latin typeface="Poppins"/>
                <a:ea typeface="Poppins"/>
                <a:cs typeface="Poppins"/>
                <a:sym typeface="Poppins"/>
              </a:rPr>
              <a:t> CMP AL, 'N'</a:t>
            </a:r>
          </a:p>
          <a:p>
            <a:pPr algn="l">
              <a:lnSpc>
                <a:spcPts val="1578"/>
              </a:lnSpc>
            </a:pPr>
            <a:r>
              <a:rPr lang="en-US" sz="1578">
                <a:solidFill>
                  <a:srgbClr val="0B5276"/>
                </a:solidFill>
                <a:latin typeface="Poppins"/>
                <a:ea typeface="Poppins"/>
                <a:cs typeface="Poppins"/>
                <a:sym typeface="Poppins"/>
              </a:rPr>
              <a:t> JE SELESAI</a:t>
            </a:r>
          </a:p>
          <a:p>
            <a:pPr algn="l">
              <a:lnSpc>
                <a:spcPts val="1578"/>
              </a:lnSpc>
            </a:pPr>
            <a:r>
              <a:rPr lang="en-US" sz="1578">
                <a:solidFill>
                  <a:srgbClr val="0B5276"/>
                </a:solidFill>
                <a:latin typeface="Poppins"/>
                <a:ea typeface="Poppins"/>
                <a:cs typeface="Poppins"/>
                <a:sym typeface="Poppins"/>
              </a:rPr>
              <a:t> CMP AL, 'n'</a:t>
            </a:r>
          </a:p>
          <a:p>
            <a:pPr algn="l">
              <a:lnSpc>
                <a:spcPts val="1578"/>
              </a:lnSpc>
            </a:pPr>
            <a:r>
              <a:rPr lang="en-US" sz="1578">
                <a:solidFill>
                  <a:srgbClr val="0B5276"/>
                </a:solidFill>
                <a:latin typeface="Poppins"/>
                <a:ea typeface="Poppins"/>
                <a:cs typeface="Poppins"/>
                <a:sym typeface="Poppins"/>
              </a:rPr>
              <a:t> JE SELESAI</a:t>
            </a:r>
          </a:p>
          <a:p>
            <a:pPr algn="l">
              <a:lnSpc>
                <a:spcPts val="1578"/>
              </a:lnSpc>
            </a:pPr>
            <a:r>
              <a:rPr lang="en-US" sz="1578">
                <a:solidFill>
                  <a:srgbClr val="0B5276"/>
                </a:solidFill>
                <a:latin typeface="Poppins"/>
                <a:ea typeface="Poppins"/>
                <a:cs typeface="Poppins"/>
                <a:sym typeface="Poppins"/>
              </a:rPr>
              <a:t> JMP PSN_ERROR</a:t>
            </a:r>
          </a:p>
          <a:p>
            <a:pPr algn="l">
              <a:lnSpc>
                <a:spcPts val="1578"/>
              </a:lnSpc>
            </a:pPr>
            <a:endParaRPr lang="en-US" sz="1578">
              <a:solidFill>
                <a:srgbClr val="0B5276"/>
              </a:solidFill>
              <a:latin typeface="Poppins"/>
              <a:ea typeface="Poppins"/>
              <a:cs typeface="Poppins"/>
              <a:sym typeface="Poppins"/>
            </a:endParaRPr>
          </a:p>
          <a:p>
            <a:pPr algn="l">
              <a:lnSpc>
                <a:spcPts val="1578"/>
              </a:lnSpc>
            </a:pPr>
            <a:r>
              <a:rPr lang="en-US" sz="1578">
                <a:solidFill>
                  <a:srgbClr val="0B5276"/>
                </a:solidFill>
                <a:latin typeface="Poppins"/>
                <a:ea typeface="Poppins"/>
                <a:cs typeface="Poppins"/>
                <a:sym typeface="Poppins"/>
              </a:rPr>
              <a:t>PSN_ERROR:</a:t>
            </a:r>
          </a:p>
          <a:p>
            <a:pPr algn="l">
              <a:lnSpc>
                <a:spcPts val="1578"/>
              </a:lnSpc>
            </a:pPr>
            <a:r>
              <a:rPr lang="en-US" sz="1578">
                <a:solidFill>
                  <a:srgbClr val="0B5276"/>
                </a:solidFill>
                <a:latin typeface="Poppins"/>
                <a:ea typeface="Poppins"/>
                <a:cs typeface="Poppins"/>
                <a:sym typeface="Poppins"/>
              </a:rPr>
              <a:t> MOV AH, 09H</a:t>
            </a:r>
          </a:p>
          <a:p>
            <a:pPr algn="l">
              <a:lnSpc>
                <a:spcPts val="1578"/>
              </a:lnSpc>
            </a:pPr>
            <a:r>
              <a:rPr lang="en-US" sz="1578">
                <a:solidFill>
                  <a:srgbClr val="0B5276"/>
                </a:solidFill>
                <a:latin typeface="Poppins"/>
                <a:ea typeface="Poppins"/>
                <a:cs typeface="Poppins"/>
                <a:sym typeface="Poppins"/>
              </a:rPr>
              <a:t> LEA DX, error</a:t>
            </a:r>
          </a:p>
          <a:p>
            <a:pPr algn="l">
              <a:lnSpc>
                <a:spcPts val="1578"/>
              </a:lnSpc>
            </a:pPr>
            <a:r>
              <a:rPr lang="en-US" sz="1578">
                <a:solidFill>
                  <a:srgbClr val="0B5276"/>
                </a:solidFill>
                <a:latin typeface="Poppins"/>
                <a:ea typeface="Poppins"/>
                <a:cs typeface="Poppins"/>
                <a:sym typeface="Poppins"/>
              </a:rPr>
              <a:t> INT 21H</a:t>
            </a:r>
          </a:p>
          <a:p>
            <a:pPr algn="l">
              <a:lnSpc>
                <a:spcPts val="1578"/>
              </a:lnSpc>
            </a:pPr>
            <a:r>
              <a:rPr lang="en-US" sz="1578">
                <a:solidFill>
                  <a:srgbClr val="0B5276"/>
                </a:solidFill>
                <a:latin typeface="Poppins"/>
                <a:ea typeface="Poppins"/>
                <a:cs typeface="Poppins"/>
                <a:sym typeface="Poppins"/>
              </a:rPr>
              <a:t> JMP MULAI</a:t>
            </a:r>
          </a:p>
          <a:p>
            <a:pPr algn="l">
              <a:lnSpc>
                <a:spcPts val="1578"/>
              </a:lnSpc>
            </a:pPr>
            <a:endParaRPr lang="en-US" sz="1578">
              <a:solidFill>
                <a:srgbClr val="0B5276"/>
              </a:solidFill>
              <a:latin typeface="Poppins"/>
              <a:ea typeface="Poppins"/>
              <a:cs typeface="Poppins"/>
              <a:sym typeface="Poppins"/>
            </a:endParaRPr>
          </a:p>
          <a:p>
            <a:pPr algn="l">
              <a:lnSpc>
                <a:spcPts val="1578"/>
              </a:lnSpc>
            </a:pPr>
            <a:r>
              <a:rPr lang="en-US" sz="1578">
                <a:solidFill>
                  <a:srgbClr val="0B5276"/>
                </a:solidFill>
                <a:latin typeface="Poppins"/>
                <a:ea typeface="Poppins"/>
                <a:cs typeface="Poppins"/>
                <a:sym typeface="Poppins"/>
              </a:rPr>
              <a:t>SELESAI:</a:t>
            </a:r>
          </a:p>
          <a:p>
            <a:pPr algn="l">
              <a:lnSpc>
                <a:spcPts val="1578"/>
              </a:lnSpc>
            </a:pPr>
            <a:r>
              <a:rPr lang="en-US" sz="1578">
                <a:solidFill>
                  <a:srgbClr val="0B5276"/>
                </a:solidFill>
                <a:latin typeface="Poppins"/>
                <a:ea typeface="Poppins"/>
                <a:cs typeface="Poppins"/>
                <a:sym typeface="Poppins"/>
              </a:rPr>
              <a:t> MOV AH, 09H</a:t>
            </a:r>
          </a:p>
          <a:p>
            <a:pPr algn="l">
              <a:lnSpc>
                <a:spcPts val="1578"/>
              </a:lnSpc>
            </a:pPr>
            <a:r>
              <a:rPr lang="en-US" sz="1578">
                <a:solidFill>
                  <a:srgbClr val="0B5276"/>
                </a:solidFill>
                <a:latin typeface="Poppins"/>
                <a:ea typeface="Poppins"/>
                <a:cs typeface="Poppins"/>
                <a:sym typeface="Poppins"/>
              </a:rPr>
              <a:t> LEA DX, van5</a:t>
            </a:r>
          </a:p>
          <a:p>
            <a:pPr algn="l">
              <a:lnSpc>
                <a:spcPts val="1578"/>
              </a:lnSpc>
            </a:pPr>
            <a:r>
              <a:rPr lang="en-US" sz="1578">
                <a:solidFill>
                  <a:srgbClr val="0B5276"/>
                </a:solidFill>
                <a:latin typeface="Poppins"/>
                <a:ea typeface="Poppins"/>
                <a:cs typeface="Poppins"/>
                <a:sym typeface="Poppins"/>
              </a:rPr>
              <a:t> INT 21H</a:t>
            </a:r>
          </a:p>
          <a:p>
            <a:pPr algn="l">
              <a:lnSpc>
                <a:spcPts val="1578"/>
              </a:lnSpc>
            </a:pPr>
            <a:endParaRPr lang="en-US" sz="1578">
              <a:solidFill>
                <a:srgbClr val="0B5276"/>
              </a:solidFill>
              <a:latin typeface="Poppins"/>
              <a:ea typeface="Poppins"/>
              <a:cs typeface="Poppins"/>
              <a:sym typeface="Poppins"/>
            </a:endParaRPr>
          </a:p>
          <a:p>
            <a:pPr algn="l">
              <a:lnSpc>
                <a:spcPts val="1578"/>
              </a:lnSpc>
            </a:pPr>
            <a:r>
              <a:rPr lang="en-US" sz="1578">
                <a:solidFill>
                  <a:srgbClr val="0B5276"/>
                </a:solidFill>
                <a:latin typeface="Poppins"/>
                <a:ea typeface="Poppins"/>
                <a:cs typeface="Poppins"/>
                <a:sym typeface="Poppins"/>
              </a:rPr>
              <a:t> MOV AH, 09H</a:t>
            </a:r>
          </a:p>
          <a:p>
            <a:pPr algn="l">
              <a:lnSpc>
                <a:spcPts val="1578"/>
              </a:lnSpc>
            </a:pPr>
            <a:r>
              <a:rPr lang="en-US" sz="1578">
                <a:solidFill>
                  <a:srgbClr val="0B5276"/>
                </a:solidFill>
                <a:latin typeface="Poppins"/>
                <a:ea typeface="Poppins"/>
                <a:cs typeface="Poppins"/>
                <a:sym typeface="Poppins"/>
              </a:rPr>
              <a:t> LEA DX, van7</a:t>
            </a:r>
          </a:p>
          <a:p>
            <a:pPr algn="l">
              <a:lnSpc>
                <a:spcPts val="1578"/>
              </a:lnSpc>
            </a:pPr>
            <a:r>
              <a:rPr lang="en-US" sz="1578">
                <a:solidFill>
                  <a:srgbClr val="0B5276"/>
                </a:solidFill>
                <a:latin typeface="Poppins"/>
                <a:ea typeface="Poppins"/>
                <a:cs typeface="Poppins"/>
                <a:sym typeface="Poppins"/>
              </a:rPr>
              <a:t> INT 21H</a:t>
            </a:r>
          </a:p>
          <a:p>
            <a:pPr algn="l">
              <a:lnSpc>
                <a:spcPts val="1578"/>
              </a:lnSpc>
            </a:pPr>
            <a:r>
              <a:rPr lang="en-US" sz="1578">
                <a:solidFill>
                  <a:srgbClr val="0B5276"/>
                </a:solidFill>
                <a:latin typeface="Poppins"/>
                <a:ea typeface="Poppins"/>
                <a:cs typeface="Poppins"/>
                <a:sym typeface="Poppins"/>
              </a:rPr>
              <a:t> MOV AH, 4CH</a:t>
            </a:r>
          </a:p>
          <a:p>
            <a:pPr algn="l">
              <a:lnSpc>
                <a:spcPts val="1578"/>
              </a:lnSpc>
            </a:pPr>
            <a:r>
              <a:rPr lang="en-US" sz="1578">
                <a:solidFill>
                  <a:srgbClr val="0B5276"/>
                </a:solidFill>
                <a:latin typeface="Poppins"/>
                <a:ea typeface="Poppins"/>
                <a:cs typeface="Poppins"/>
                <a:sym typeface="Poppins"/>
              </a:rPr>
              <a:t> INT 21H</a:t>
            </a:r>
          </a:p>
          <a:p>
            <a:pPr algn="l">
              <a:lnSpc>
                <a:spcPts val="1578"/>
              </a:lnSpc>
            </a:pPr>
            <a:r>
              <a:rPr lang="en-US" sz="1578">
                <a:solidFill>
                  <a:srgbClr val="0B5276"/>
                </a:solidFill>
                <a:latin typeface="Poppins"/>
                <a:ea typeface="Poppins"/>
                <a:cs typeface="Poppins"/>
                <a:sym typeface="Poppins"/>
              </a:rPr>
              <a:t>CODE ENDS</a:t>
            </a:r>
          </a:p>
          <a:p>
            <a:pPr algn="l">
              <a:lnSpc>
                <a:spcPts val="1578"/>
              </a:lnSpc>
            </a:pPr>
            <a:endParaRPr lang="en-US" sz="1578">
              <a:solidFill>
                <a:srgbClr val="0B5276"/>
              </a:solidFill>
              <a:latin typeface="Poppins"/>
              <a:ea typeface="Poppins"/>
              <a:cs typeface="Poppins"/>
              <a:sym typeface="Poppins"/>
            </a:endParaRPr>
          </a:p>
          <a:p>
            <a:pPr algn="l">
              <a:lnSpc>
                <a:spcPts val="1578"/>
              </a:lnSpc>
            </a:pPr>
            <a:r>
              <a:rPr lang="en-US" sz="1578">
                <a:solidFill>
                  <a:srgbClr val="0B5276"/>
                </a:solidFill>
                <a:latin typeface="Poppins"/>
                <a:ea typeface="Poppins"/>
                <a:cs typeface="Poppins"/>
                <a:sym typeface="Poppins"/>
              </a:rPr>
              <a:t>END START</a:t>
            </a:r>
          </a:p>
          <a:p>
            <a:pPr algn="l">
              <a:lnSpc>
                <a:spcPts val="1578"/>
              </a:lnSpc>
            </a:pPr>
            <a:endParaRPr lang="en-US" sz="1578">
              <a:solidFill>
                <a:srgbClr val="0B5276"/>
              </a:solidFill>
              <a:latin typeface="Poppins"/>
              <a:ea typeface="Poppins"/>
              <a:cs typeface="Poppins"/>
              <a:sym typeface="Poppins"/>
            </a:endParaRPr>
          </a:p>
        </p:txBody>
      </p:sp>
    </p:spTree>
  </p:cSld>
  <p:clrMapOvr>
    <a:masterClrMapping/>
  </p:clrMapOvr>
  <p:transition spd="slow">
    <p:cove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TotalTime>
  <Words>861</Words>
  <Application>Microsoft Office PowerPoint</Application>
  <PresentationFormat>Custom</PresentationFormat>
  <Paragraphs>178</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Poppins</vt:lpstr>
      <vt:lpstr>Calibri</vt:lpstr>
      <vt:lpstr>Poppins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Biru dan Putih Ilustrasi Sketsa Tugas Akhir Presentasi</dc:title>
  <cp:lastModifiedBy>bima ghira</cp:lastModifiedBy>
  <cp:revision>3</cp:revision>
  <dcterms:created xsi:type="dcterms:W3CDTF">2006-08-16T00:00:00Z</dcterms:created>
  <dcterms:modified xsi:type="dcterms:W3CDTF">2025-01-11T02:12:05Z</dcterms:modified>
  <dc:identifier>DAGbsTXHDxA</dc:identifier>
</cp:coreProperties>
</file>